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Proxima Nova"/>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roximaNova-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roximaNova-italic.fntdata"/><Relationship Id="rId30" Type="http://schemas.openxmlformats.org/officeDocument/2006/relationships/font" Target="fonts/ProximaNova-bold.fntdata"/><Relationship Id="rId11" Type="http://schemas.openxmlformats.org/officeDocument/2006/relationships/slide" Target="slides/slide5.xml"/><Relationship Id="rId10" Type="http://schemas.openxmlformats.org/officeDocument/2006/relationships/slide" Target="slides/slide4.xml"/><Relationship Id="rId32" Type="http://schemas.openxmlformats.org/officeDocument/2006/relationships/font" Target="fonts/ProximaNova-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43c1f09e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43c1f09e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8" name="Shape 208"/>
        <p:cNvGrpSpPr/>
        <p:nvPr/>
      </p:nvGrpSpPr>
      <p:grpSpPr>
        <a:xfrm>
          <a:off x="0" y="0"/>
          <a:ext cx="0" cy="0"/>
          <a:chOff x="0" y="0"/>
          <a:chExt cx="0" cy="0"/>
        </a:xfrm>
      </p:grpSpPr>
      <p:sp>
        <p:nvSpPr>
          <p:cNvPr id="209" name="Google Shape;209;g44dc27619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44dc27619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44dc276193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44dc276193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Google Shape;228;g44dc276193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44dc276193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44dc276193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44dc276193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44ec7db135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44ec7db135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44ec7db13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44ec7db13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43c1f09e49_0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43c1f09e49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http://www.ur-online.org/subject/12301/</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3" name="Shape 273"/>
        <p:cNvGrpSpPr/>
        <p:nvPr/>
      </p:nvGrpSpPr>
      <p:grpSpPr>
        <a:xfrm>
          <a:off x="0" y="0"/>
          <a:ext cx="0" cy="0"/>
          <a:chOff x="0" y="0"/>
          <a:chExt cx="0" cy="0"/>
        </a:xfrm>
      </p:grpSpPr>
      <p:sp>
        <p:nvSpPr>
          <p:cNvPr id="274" name="Google Shape;274;g44ec7db13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44ec7db13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9" name="Shape 279"/>
        <p:cNvGrpSpPr/>
        <p:nvPr/>
      </p:nvGrpSpPr>
      <p:grpSpPr>
        <a:xfrm>
          <a:off x="0" y="0"/>
          <a:ext cx="0" cy="0"/>
          <a:chOff x="0" y="0"/>
          <a:chExt cx="0" cy="0"/>
        </a:xfrm>
      </p:grpSpPr>
      <p:sp>
        <p:nvSpPr>
          <p:cNvPr id="280" name="Google Shape;280;g43c1f09e49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43c1f09e49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5" name="Shape 285"/>
        <p:cNvGrpSpPr/>
        <p:nvPr/>
      </p:nvGrpSpPr>
      <p:grpSpPr>
        <a:xfrm>
          <a:off x="0" y="0"/>
          <a:ext cx="0" cy="0"/>
          <a:chOff x="0" y="0"/>
          <a:chExt cx="0" cy="0"/>
        </a:xfrm>
      </p:grpSpPr>
      <p:sp>
        <p:nvSpPr>
          <p:cNvPr id="286" name="Google Shape;286;g43c1f09e49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43c1f09e49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43c1f09e49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43c1f09e49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1" name="Shape 291"/>
        <p:cNvGrpSpPr/>
        <p:nvPr/>
      </p:nvGrpSpPr>
      <p:grpSpPr>
        <a:xfrm>
          <a:off x="0" y="0"/>
          <a:ext cx="0" cy="0"/>
          <a:chOff x="0" y="0"/>
          <a:chExt cx="0" cy="0"/>
        </a:xfrm>
      </p:grpSpPr>
      <p:sp>
        <p:nvSpPr>
          <p:cNvPr id="292" name="Google Shape;292;g43c1f09e49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43c1f09e49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43c1f09e49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43c1f09e49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5" name="Shape 305"/>
        <p:cNvGrpSpPr/>
        <p:nvPr/>
      </p:nvGrpSpPr>
      <p:grpSpPr>
        <a:xfrm>
          <a:off x="0" y="0"/>
          <a:ext cx="0" cy="0"/>
          <a:chOff x="0" y="0"/>
          <a:chExt cx="0" cy="0"/>
        </a:xfrm>
      </p:grpSpPr>
      <p:sp>
        <p:nvSpPr>
          <p:cNvPr id="306" name="Google Shape;306;g43c1f09e49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43c1f09e49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43c1f09e4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43c1f09e4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3c1f09e49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3c1f09e49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Google Shape;164;g43c1f09e49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43c1f09e49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9" name="Shape 179"/>
        <p:cNvGrpSpPr/>
        <p:nvPr/>
      </p:nvGrpSpPr>
      <p:grpSpPr>
        <a:xfrm>
          <a:off x="0" y="0"/>
          <a:ext cx="0" cy="0"/>
          <a:chOff x="0" y="0"/>
          <a:chExt cx="0" cy="0"/>
        </a:xfrm>
      </p:grpSpPr>
      <p:sp>
        <p:nvSpPr>
          <p:cNvPr id="180" name="Google Shape;180;g44dc27619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44dc27619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Google Shape;186;g44dc27619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44dc27619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4" name="Shape 194"/>
        <p:cNvGrpSpPr/>
        <p:nvPr/>
      </p:nvGrpSpPr>
      <p:grpSpPr>
        <a:xfrm>
          <a:off x="0" y="0"/>
          <a:ext cx="0" cy="0"/>
          <a:chOff x="0" y="0"/>
          <a:chExt cx="0" cy="0"/>
        </a:xfrm>
      </p:grpSpPr>
      <p:sp>
        <p:nvSpPr>
          <p:cNvPr id="195" name="Google Shape;195;g44dc27619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44dc27619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44dc276193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44dc276193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0.xml"/><Relationship Id="rId3" Type="http://schemas.openxmlformats.org/officeDocument/2006/relationships/image" Target="../media/image25.png"/><Relationship Id="rId4" Type="http://schemas.openxmlformats.org/officeDocument/2006/relationships/image" Target="../media/image8.png"/><Relationship Id="rId5" Type="http://schemas.openxmlformats.org/officeDocument/2006/relationships/image" Target="../media/image1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2.xml"/><Relationship Id="rId3" Type="http://schemas.openxmlformats.org/officeDocument/2006/relationships/image" Target="../media/image18.png"/><Relationship Id="rId4" Type="http://schemas.openxmlformats.org/officeDocument/2006/relationships/image" Target="../media/image9.png"/><Relationship Id="rId5"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13.png"/><Relationship Id="rId5" Type="http://schemas.openxmlformats.org/officeDocument/2006/relationships/image" Target="../media/image18.png"/><Relationship Id="rId6" Type="http://schemas.openxmlformats.org/officeDocument/2006/relationships/image" Target="../media/image10.png"/><Relationship Id="rId7"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 Id="rId3" Type="http://schemas.openxmlformats.org/officeDocument/2006/relationships/image" Target="../media/image2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image" Target="../media/image2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16.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image" Target="../media/image24.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1.xml"/><Relationship Id="rId3" Type="http://schemas.openxmlformats.org/officeDocument/2006/relationships/image" Target="../media/image23.png"/><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image" Target="../media/image3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16.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2.jpg"/><Relationship Id="rId6" Type="http://schemas.openxmlformats.org/officeDocument/2006/relationships/image" Target="../media/image7.png"/><Relationship Id="rId7"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7.png"/><Relationship Id="rId7"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20.png"/><Relationship Id="rId4" Type="http://schemas.openxmlformats.org/officeDocument/2006/relationships/hyperlink" Target="http://www.upenndigitalscholarship.org/internet/learning.html" TargetMode="External"/><Relationship Id="rId5"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15.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the Web Works</a:t>
            </a:r>
            <a:endParaRPr/>
          </a:p>
        </p:txBody>
      </p:sp>
      <p:sp>
        <p:nvSpPr>
          <p:cNvPr id="105" name="Google Shape;105;p25"/>
          <p:cNvSpPr txBox="1"/>
          <p:nvPr>
            <p:ph idx="4294967295" type="body"/>
          </p:nvPr>
        </p:nvSpPr>
        <p:spPr>
          <a:xfrm>
            <a:off x="3463725" y="4078425"/>
            <a:ext cx="6114900" cy="572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solidFill>
                  <a:srgbClr val="B7B7B7"/>
                </a:solidFill>
              </a:rPr>
              <a:t>Download this slide deck and more at:</a:t>
            </a:r>
            <a:endParaRPr sz="1400">
              <a:solidFill>
                <a:srgbClr val="B7B7B7"/>
              </a:solidFill>
            </a:endParaRPr>
          </a:p>
          <a:p>
            <a:pPr indent="0" lvl="0" marL="0" rtl="0" algn="ctr">
              <a:lnSpc>
                <a:spcPct val="100000"/>
              </a:lnSpc>
              <a:spcBef>
                <a:spcPts val="1600"/>
              </a:spcBef>
              <a:spcAft>
                <a:spcPts val="0"/>
              </a:spcAft>
              <a:buNone/>
            </a:pPr>
            <a:r>
              <a:rPr lang="en" sz="1400">
                <a:solidFill>
                  <a:srgbClr val="B7B7B7"/>
                </a:solidFill>
              </a:rPr>
              <a:t>https://github.com/upenndigitalscholarship/tktk</a:t>
            </a:r>
            <a:endParaRPr sz="1400">
              <a:solidFill>
                <a:srgbClr val="B7B7B7"/>
              </a:solidFill>
            </a:endParaRPr>
          </a:p>
          <a:p>
            <a:pPr indent="0" lvl="0" marL="0" rtl="0" algn="ctr">
              <a:spcBef>
                <a:spcPts val="1600"/>
              </a:spcBef>
              <a:spcAft>
                <a:spcPts val="1600"/>
              </a:spcAft>
              <a:buNone/>
            </a:pPr>
            <a:r>
              <a:t/>
            </a:r>
            <a:endParaRPr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1" name="Shape 211"/>
        <p:cNvGrpSpPr/>
        <p:nvPr/>
      </p:nvGrpSpPr>
      <p:grpSpPr>
        <a:xfrm>
          <a:off x="0" y="0"/>
          <a:ext cx="0" cy="0"/>
          <a:chOff x="0" y="0"/>
          <a:chExt cx="0" cy="0"/>
        </a:xfrm>
      </p:grpSpPr>
      <p:pic>
        <p:nvPicPr>
          <p:cNvPr id="212" name="Google Shape;212;p34"/>
          <p:cNvPicPr preferRelativeResize="0"/>
          <p:nvPr/>
        </p:nvPicPr>
        <p:blipFill>
          <a:blip r:embed="rId3">
            <a:alphaModFix/>
          </a:blip>
          <a:stretch>
            <a:fillRect/>
          </a:stretch>
        </p:blipFill>
        <p:spPr>
          <a:xfrm>
            <a:off x="5540063" y="3205356"/>
            <a:ext cx="2212459" cy="1608649"/>
          </a:xfrm>
          <a:prstGeom prst="rect">
            <a:avLst/>
          </a:prstGeom>
          <a:noFill/>
          <a:ln>
            <a:noFill/>
          </a:ln>
        </p:spPr>
      </p:pic>
      <p:pic>
        <p:nvPicPr>
          <p:cNvPr id="213" name="Google Shape;213;p34"/>
          <p:cNvPicPr preferRelativeResize="0"/>
          <p:nvPr/>
        </p:nvPicPr>
        <p:blipFill>
          <a:blip r:embed="rId4">
            <a:alphaModFix/>
          </a:blip>
          <a:stretch>
            <a:fillRect/>
          </a:stretch>
        </p:blipFill>
        <p:spPr>
          <a:xfrm>
            <a:off x="5497500" y="2681950"/>
            <a:ext cx="2297575" cy="2250700"/>
          </a:xfrm>
          <a:prstGeom prst="rect">
            <a:avLst/>
          </a:prstGeom>
          <a:noFill/>
          <a:ln>
            <a:noFill/>
          </a:ln>
        </p:spPr>
      </p:pic>
      <p:pic>
        <p:nvPicPr>
          <p:cNvPr id="214" name="Google Shape;214;p34"/>
          <p:cNvPicPr preferRelativeResize="0"/>
          <p:nvPr/>
        </p:nvPicPr>
        <p:blipFill>
          <a:blip r:embed="rId5">
            <a:alphaModFix/>
          </a:blip>
          <a:stretch>
            <a:fillRect/>
          </a:stretch>
        </p:blipFill>
        <p:spPr>
          <a:xfrm>
            <a:off x="114775" y="1997350"/>
            <a:ext cx="3838855" cy="2683200"/>
          </a:xfrm>
          <a:prstGeom prst="rect">
            <a:avLst/>
          </a:prstGeom>
          <a:noFill/>
          <a:ln>
            <a:noFill/>
          </a:ln>
        </p:spPr>
      </p:pic>
      <p:sp>
        <p:nvSpPr>
          <p:cNvPr id="215" name="Google Shape;215;p34"/>
          <p:cNvSpPr/>
          <p:nvPr/>
        </p:nvSpPr>
        <p:spPr>
          <a:xfrm>
            <a:off x="2296875" y="498825"/>
            <a:ext cx="2696100" cy="1782900"/>
          </a:xfrm>
          <a:prstGeom prst="wedgeRoundRectCallout">
            <a:avLst>
              <a:gd fmla="val -20833" name="adj1"/>
              <a:gd fmla="val 62500" name="adj2"/>
              <a:gd fmla="val 0" name="adj3"/>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4292E"/>
                </a:solidFill>
                <a:highlight>
                  <a:srgbClr val="FFFFFF"/>
                </a:highlight>
              </a:rPr>
              <a:t>Hey Domain Name Service, Laurie's agent here. I’m looking for upenndigitalscholarship.org. Can you tell me where to go?</a:t>
            </a:r>
            <a:endParaRPr/>
          </a:p>
        </p:txBody>
      </p:sp>
      <p:sp>
        <p:nvSpPr>
          <p:cNvPr id="216" name="Google Shape;216;p34"/>
          <p:cNvSpPr txBox="1"/>
          <p:nvPr/>
        </p:nvSpPr>
        <p:spPr>
          <a:xfrm>
            <a:off x="6423750" y="112975"/>
            <a:ext cx="1174800" cy="436800"/>
          </a:xfrm>
          <a:prstGeom prst="rect">
            <a:avLst/>
          </a:prstGeom>
          <a:noFill/>
          <a:ln cap="flat" cmpd="sng" w="3810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a:t>DNS Office</a:t>
            </a:r>
            <a:endParaRPr b="1"/>
          </a:p>
        </p:txBody>
      </p:sp>
      <p:sp>
        <p:nvSpPr>
          <p:cNvPr id="217" name="Google Shape;217;p34"/>
          <p:cNvSpPr/>
          <p:nvPr/>
        </p:nvSpPr>
        <p:spPr>
          <a:xfrm>
            <a:off x="5233875" y="926275"/>
            <a:ext cx="3614700" cy="1973100"/>
          </a:xfrm>
          <a:prstGeom prst="wedgeRoundRectCallout">
            <a:avLst>
              <a:gd fmla="val -20833" name="adj1"/>
              <a:gd fmla="val 62500" name="adj2"/>
              <a:gd fmla="val 0" name="adj3"/>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4292E"/>
                </a:solidFill>
                <a:highlight>
                  <a:srgbClr val="FFFFFF"/>
                </a:highlight>
              </a:rPr>
              <a:t>Ah. Ok. I see that the University of Pennsylvania Libraries has signed up for that domain name. They’ve got a server running on a computer over there in a server farm provided by Reclaim Hosting. They should be serving up that site at 128.39.28.2833</a:t>
            </a:r>
            <a:endParaRPr/>
          </a:p>
        </p:txBody>
      </p:sp>
      <p:sp>
        <p:nvSpPr>
          <p:cNvPr id="218" name="Google Shape;218;p34"/>
          <p:cNvSpPr txBox="1"/>
          <p:nvPr/>
        </p:nvSpPr>
        <p:spPr>
          <a:xfrm>
            <a:off x="118250" y="4759225"/>
            <a:ext cx="4256700" cy="49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pic>
        <p:nvPicPr>
          <p:cNvPr id="223" name="Google Shape;223;p35"/>
          <p:cNvPicPr preferRelativeResize="0"/>
          <p:nvPr/>
        </p:nvPicPr>
        <p:blipFill rotWithShape="1">
          <a:blip r:embed="rId3">
            <a:alphaModFix/>
          </a:blip>
          <a:srcRect b="0" l="12319" r="14656" t="0"/>
          <a:stretch/>
        </p:blipFill>
        <p:spPr>
          <a:xfrm>
            <a:off x="0" y="0"/>
            <a:ext cx="9144000" cy="4382900"/>
          </a:xfrm>
          <a:prstGeom prst="rect">
            <a:avLst/>
          </a:prstGeom>
          <a:noFill/>
          <a:ln>
            <a:noFill/>
          </a:ln>
        </p:spPr>
      </p:pic>
      <p:pic>
        <p:nvPicPr>
          <p:cNvPr id="224" name="Google Shape;224;p35"/>
          <p:cNvPicPr preferRelativeResize="0"/>
          <p:nvPr/>
        </p:nvPicPr>
        <p:blipFill>
          <a:blip r:embed="rId4">
            <a:alphaModFix/>
          </a:blip>
          <a:stretch>
            <a:fillRect/>
          </a:stretch>
        </p:blipFill>
        <p:spPr>
          <a:xfrm>
            <a:off x="3125999" y="972975"/>
            <a:ext cx="3393576" cy="2262374"/>
          </a:xfrm>
          <a:prstGeom prst="rect">
            <a:avLst/>
          </a:prstGeom>
          <a:noFill/>
          <a:ln>
            <a:noFill/>
          </a:ln>
        </p:spPr>
      </p:pic>
      <p:sp>
        <p:nvSpPr>
          <p:cNvPr id="225" name="Google Shape;225;p35"/>
          <p:cNvSpPr/>
          <p:nvPr/>
        </p:nvSpPr>
        <p:spPr>
          <a:xfrm>
            <a:off x="4850050" y="297850"/>
            <a:ext cx="1716900" cy="1129500"/>
          </a:xfrm>
          <a:prstGeom prst="wedgeRoundRectCallout">
            <a:avLst>
              <a:gd fmla="val -20833" name="adj1"/>
              <a:gd fmla="val 62500" name="adj2"/>
              <a:gd fmla="val 0" name="adj3"/>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4292E"/>
                </a:solidFill>
                <a:highlight>
                  <a:srgbClr val="FFFFFF"/>
                </a:highlight>
              </a:rPr>
              <a:t>Got it. On my way!</a:t>
            </a:r>
            <a:endParaRPr/>
          </a:p>
        </p:txBody>
      </p:sp>
      <p:sp>
        <p:nvSpPr>
          <p:cNvPr id="226" name="Google Shape;226;p35"/>
          <p:cNvSpPr txBox="1"/>
          <p:nvPr/>
        </p:nvSpPr>
        <p:spPr>
          <a:xfrm>
            <a:off x="1958300" y="3720200"/>
            <a:ext cx="5227500" cy="1265100"/>
          </a:xfrm>
          <a:prstGeom prst="rect">
            <a:avLst/>
          </a:prstGeom>
          <a:solidFill>
            <a:srgbClr val="FFFFFF"/>
          </a:solidFill>
          <a:ln cap="flat" cmpd="sng" w="3810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lang="en" sz="1200">
                <a:highlight>
                  <a:srgbClr val="FFFFFF"/>
                </a:highlight>
              </a:rPr>
              <a:t>Our Agent</a:t>
            </a:r>
            <a:r>
              <a:rPr b="1" lang="en">
                <a:highlight>
                  <a:srgbClr val="FFFFFF"/>
                </a:highlight>
              </a:rPr>
              <a:t> </a:t>
            </a:r>
            <a:r>
              <a:rPr lang="en" sz="1200">
                <a:solidFill>
                  <a:srgbClr val="24292E"/>
                </a:solidFill>
                <a:highlight>
                  <a:srgbClr val="FFFFFF"/>
                </a:highlight>
              </a:rPr>
              <a:t>travels to "cloud", which is one of many warehouses full of computers that store and serve the sites you visit. These warehouses full of computers are staffed and require massive electricity and temperature controls. The huge quantity of water required for cooling these warehouses has real environmental consequences. There is no cloud. There are wires and computers on earth.</a:t>
            </a:r>
            <a:endParaRPr b="1"/>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pic>
        <p:nvPicPr>
          <p:cNvPr id="231" name="Google Shape;231;p36"/>
          <p:cNvPicPr preferRelativeResize="0"/>
          <p:nvPr/>
        </p:nvPicPr>
        <p:blipFill>
          <a:blip r:embed="rId3">
            <a:alphaModFix/>
          </a:blip>
          <a:stretch>
            <a:fillRect/>
          </a:stretch>
        </p:blipFill>
        <p:spPr>
          <a:xfrm>
            <a:off x="114775" y="1997350"/>
            <a:ext cx="3838855" cy="2683200"/>
          </a:xfrm>
          <a:prstGeom prst="rect">
            <a:avLst/>
          </a:prstGeom>
          <a:noFill/>
          <a:ln>
            <a:noFill/>
          </a:ln>
        </p:spPr>
      </p:pic>
      <p:sp>
        <p:nvSpPr>
          <p:cNvPr id="232" name="Google Shape;232;p36"/>
          <p:cNvSpPr/>
          <p:nvPr/>
        </p:nvSpPr>
        <p:spPr>
          <a:xfrm>
            <a:off x="2296875" y="498825"/>
            <a:ext cx="2696100" cy="1782900"/>
          </a:xfrm>
          <a:prstGeom prst="wedgeRoundRectCallout">
            <a:avLst>
              <a:gd fmla="val -20833" name="adj1"/>
              <a:gd fmla="val 62500" name="adj2"/>
              <a:gd fmla="val 0" name="adj3"/>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4292E"/>
                </a:solidFill>
                <a:highlight>
                  <a:srgbClr val="FFFFFF"/>
                </a:highlight>
              </a:rPr>
              <a:t>Hellooo 128.39.28.2833. I heard you have a web server on this computer here. I'm going to go in and look for the files I'm searching for, cool?</a:t>
            </a:r>
            <a:endParaRPr/>
          </a:p>
        </p:txBody>
      </p:sp>
      <p:sp>
        <p:nvSpPr>
          <p:cNvPr id="233" name="Google Shape;233;p36"/>
          <p:cNvSpPr txBox="1"/>
          <p:nvPr/>
        </p:nvSpPr>
        <p:spPr>
          <a:xfrm>
            <a:off x="6620275" y="120500"/>
            <a:ext cx="1407600" cy="436800"/>
          </a:xfrm>
          <a:prstGeom prst="rect">
            <a:avLst/>
          </a:prstGeom>
          <a:noFill/>
          <a:ln cap="flat" cmpd="sng" w="3810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24292E"/>
                </a:solidFill>
                <a:highlight>
                  <a:srgbClr val="FFFFFF"/>
                </a:highlight>
              </a:rPr>
              <a:t>128.39.28.2833</a:t>
            </a:r>
            <a:endParaRPr b="1"/>
          </a:p>
        </p:txBody>
      </p:sp>
      <p:pic>
        <p:nvPicPr>
          <p:cNvPr id="234" name="Google Shape;234;p36"/>
          <p:cNvPicPr preferRelativeResize="0"/>
          <p:nvPr/>
        </p:nvPicPr>
        <p:blipFill>
          <a:blip r:embed="rId4">
            <a:alphaModFix/>
          </a:blip>
          <a:stretch>
            <a:fillRect/>
          </a:stretch>
        </p:blipFill>
        <p:spPr>
          <a:xfrm>
            <a:off x="5941832" y="2441900"/>
            <a:ext cx="1697818" cy="2541425"/>
          </a:xfrm>
          <a:prstGeom prst="rect">
            <a:avLst/>
          </a:prstGeom>
          <a:noFill/>
          <a:ln>
            <a:noFill/>
          </a:ln>
        </p:spPr>
      </p:pic>
      <p:pic>
        <p:nvPicPr>
          <p:cNvPr id="235" name="Google Shape;235;p36"/>
          <p:cNvPicPr preferRelativeResize="0"/>
          <p:nvPr/>
        </p:nvPicPr>
        <p:blipFill>
          <a:blip r:embed="rId5">
            <a:alphaModFix/>
          </a:blip>
          <a:stretch>
            <a:fillRect/>
          </a:stretch>
        </p:blipFill>
        <p:spPr>
          <a:xfrm flipH="1" rot="1380001">
            <a:off x="5658252" y="1671659"/>
            <a:ext cx="2782745" cy="1913130"/>
          </a:xfrm>
          <a:prstGeom prst="rect">
            <a:avLst/>
          </a:prstGeom>
          <a:noFill/>
          <a:ln>
            <a:noFill/>
          </a:ln>
        </p:spPr>
      </p:pic>
      <p:sp>
        <p:nvSpPr>
          <p:cNvPr id="236" name="Google Shape;236;p36"/>
          <p:cNvSpPr/>
          <p:nvPr/>
        </p:nvSpPr>
        <p:spPr>
          <a:xfrm>
            <a:off x="6160125" y="994050"/>
            <a:ext cx="2590500" cy="1122000"/>
          </a:xfrm>
          <a:prstGeom prst="wedgeRoundRectCallout">
            <a:avLst>
              <a:gd fmla="val -20833" name="adj1"/>
              <a:gd fmla="val 62500" name="adj2"/>
              <a:gd fmla="val 0" name="adj3"/>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4292E"/>
                </a:solidFill>
                <a:highlight>
                  <a:srgbClr val="FFFFFF"/>
                </a:highlight>
              </a:rPr>
              <a:t>Yes. Welcome. What page would you like?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pic>
        <p:nvPicPr>
          <p:cNvPr id="241" name="Google Shape;241;p37"/>
          <p:cNvPicPr preferRelativeResize="0"/>
          <p:nvPr/>
        </p:nvPicPr>
        <p:blipFill>
          <a:blip r:embed="rId3">
            <a:alphaModFix/>
          </a:blip>
          <a:stretch>
            <a:fillRect/>
          </a:stretch>
        </p:blipFill>
        <p:spPr>
          <a:xfrm>
            <a:off x="5941832" y="2441900"/>
            <a:ext cx="1697818" cy="2541425"/>
          </a:xfrm>
          <a:prstGeom prst="rect">
            <a:avLst/>
          </a:prstGeom>
          <a:noFill/>
          <a:ln>
            <a:noFill/>
          </a:ln>
        </p:spPr>
      </p:pic>
      <p:pic>
        <p:nvPicPr>
          <p:cNvPr id="242" name="Google Shape;242;p37"/>
          <p:cNvPicPr preferRelativeResize="0"/>
          <p:nvPr/>
        </p:nvPicPr>
        <p:blipFill>
          <a:blip r:embed="rId4">
            <a:alphaModFix/>
          </a:blip>
          <a:stretch>
            <a:fillRect/>
          </a:stretch>
        </p:blipFill>
        <p:spPr>
          <a:xfrm>
            <a:off x="7377660" y="3567025"/>
            <a:ext cx="1533325" cy="1330875"/>
          </a:xfrm>
          <a:prstGeom prst="rect">
            <a:avLst/>
          </a:prstGeom>
          <a:noFill/>
          <a:ln>
            <a:noFill/>
          </a:ln>
        </p:spPr>
      </p:pic>
      <p:pic>
        <p:nvPicPr>
          <p:cNvPr id="243" name="Google Shape;243;p37"/>
          <p:cNvPicPr preferRelativeResize="0"/>
          <p:nvPr/>
        </p:nvPicPr>
        <p:blipFill>
          <a:blip r:embed="rId5">
            <a:alphaModFix/>
          </a:blip>
          <a:stretch>
            <a:fillRect/>
          </a:stretch>
        </p:blipFill>
        <p:spPr>
          <a:xfrm>
            <a:off x="114775" y="1997350"/>
            <a:ext cx="3838855" cy="2683200"/>
          </a:xfrm>
          <a:prstGeom prst="rect">
            <a:avLst/>
          </a:prstGeom>
          <a:noFill/>
          <a:ln>
            <a:noFill/>
          </a:ln>
        </p:spPr>
      </p:pic>
      <p:pic>
        <p:nvPicPr>
          <p:cNvPr id="244" name="Google Shape;244;p37"/>
          <p:cNvPicPr preferRelativeResize="0"/>
          <p:nvPr/>
        </p:nvPicPr>
        <p:blipFill rotWithShape="1">
          <a:blip r:embed="rId6">
            <a:alphaModFix/>
          </a:blip>
          <a:srcRect b="49399" l="66732" r="16498" t="6124"/>
          <a:stretch/>
        </p:blipFill>
        <p:spPr>
          <a:xfrm>
            <a:off x="7875471" y="2635922"/>
            <a:ext cx="1060198" cy="1406046"/>
          </a:xfrm>
          <a:prstGeom prst="rect">
            <a:avLst/>
          </a:prstGeom>
          <a:noFill/>
          <a:ln>
            <a:noFill/>
          </a:ln>
        </p:spPr>
      </p:pic>
      <p:sp>
        <p:nvSpPr>
          <p:cNvPr id="245" name="Google Shape;245;p37"/>
          <p:cNvSpPr/>
          <p:nvPr/>
        </p:nvSpPr>
        <p:spPr>
          <a:xfrm>
            <a:off x="2296875" y="498825"/>
            <a:ext cx="2696100" cy="1782900"/>
          </a:xfrm>
          <a:prstGeom prst="wedgeRoundRectCallout">
            <a:avLst>
              <a:gd fmla="val -20833" name="adj1"/>
              <a:gd fmla="val 62500" name="adj2"/>
              <a:gd fmla="val 0" name="adj3"/>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4292E"/>
                </a:solidFill>
                <a:highlight>
                  <a:srgbClr val="FFFFFF"/>
                </a:highlight>
              </a:rPr>
              <a:t>Well, I seem to be looking for a directory called "internet", ah. I see you've got that folder, I'll just take a look. I'm trying to find a file called "learning.html"?</a:t>
            </a:r>
            <a:endParaRPr/>
          </a:p>
        </p:txBody>
      </p:sp>
      <p:sp>
        <p:nvSpPr>
          <p:cNvPr id="246" name="Google Shape;246;p37"/>
          <p:cNvSpPr txBox="1"/>
          <p:nvPr/>
        </p:nvSpPr>
        <p:spPr>
          <a:xfrm>
            <a:off x="6620275" y="120500"/>
            <a:ext cx="1407600" cy="436800"/>
          </a:xfrm>
          <a:prstGeom prst="rect">
            <a:avLst/>
          </a:prstGeom>
          <a:noFill/>
          <a:ln cap="flat" cmpd="sng" w="38100">
            <a:solidFill>
              <a:srgbClr val="000000"/>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24292E"/>
                </a:solidFill>
                <a:highlight>
                  <a:srgbClr val="FFFFFF"/>
                </a:highlight>
              </a:rPr>
              <a:t>128.39.28.2833</a:t>
            </a:r>
            <a:endParaRPr b="1"/>
          </a:p>
        </p:txBody>
      </p:sp>
      <p:pic>
        <p:nvPicPr>
          <p:cNvPr id="247" name="Google Shape;247;p37"/>
          <p:cNvPicPr preferRelativeResize="0"/>
          <p:nvPr/>
        </p:nvPicPr>
        <p:blipFill>
          <a:blip r:embed="rId7">
            <a:alphaModFix/>
          </a:blip>
          <a:stretch>
            <a:fillRect/>
          </a:stretch>
        </p:blipFill>
        <p:spPr>
          <a:xfrm flipH="1" rot="1380001">
            <a:off x="5658252" y="1671659"/>
            <a:ext cx="2782745" cy="1913130"/>
          </a:xfrm>
          <a:prstGeom prst="rect">
            <a:avLst/>
          </a:prstGeom>
          <a:noFill/>
          <a:ln>
            <a:noFill/>
          </a:ln>
        </p:spPr>
      </p:pic>
      <p:sp>
        <p:nvSpPr>
          <p:cNvPr id="248" name="Google Shape;248;p37"/>
          <p:cNvSpPr/>
          <p:nvPr/>
        </p:nvSpPr>
        <p:spPr>
          <a:xfrm>
            <a:off x="6160125" y="994050"/>
            <a:ext cx="2590500" cy="1122000"/>
          </a:xfrm>
          <a:prstGeom prst="wedgeRoundRectCallout">
            <a:avLst>
              <a:gd fmla="val -20833" name="adj1"/>
              <a:gd fmla="val 62500" name="adj2"/>
              <a:gd fmla="val 0" name="adj3"/>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4292E"/>
                </a:solidFill>
                <a:highlight>
                  <a:srgbClr val="FFFFFF"/>
                </a:highlight>
              </a:rPr>
              <a:t>Yep. Here's that file... It’s an html page -- great! Off you go!!</a:t>
            </a:r>
            <a:endParaRPr/>
          </a:p>
        </p:txBody>
      </p:sp>
      <p:pic>
        <p:nvPicPr>
          <p:cNvPr id="249" name="Google Shape;249;p37"/>
          <p:cNvPicPr preferRelativeResize="0"/>
          <p:nvPr/>
        </p:nvPicPr>
        <p:blipFill rotWithShape="1">
          <a:blip r:embed="rId4">
            <a:alphaModFix/>
          </a:blip>
          <a:srcRect b="0" l="0" r="0" t="23471"/>
          <a:stretch/>
        </p:blipFill>
        <p:spPr>
          <a:xfrm>
            <a:off x="7402350" y="3884250"/>
            <a:ext cx="1533325" cy="1018501"/>
          </a:xfrm>
          <a:prstGeom prst="rect">
            <a:avLst/>
          </a:prstGeom>
          <a:noFill/>
          <a:ln>
            <a:noFill/>
          </a:ln>
        </p:spPr>
      </p:pic>
      <p:sp>
        <p:nvSpPr>
          <p:cNvPr id="250" name="Google Shape;250;p37"/>
          <p:cNvSpPr txBox="1"/>
          <p:nvPr/>
        </p:nvSpPr>
        <p:spPr>
          <a:xfrm>
            <a:off x="7715100" y="4128600"/>
            <a:ext cx="1060200" cy="52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a:t>internet</a:t>
            </a:r>
            <a:endParaRPr b="1"/>
          </a:p>
        </p:txBody>
      </p:sp>
      <p:sp>
        <p:nvSpPr>
          <p:cNvPr id="251" name="Google Shape;251;p37"/>
          <p:cNvSpPr txBox="1"/>
          <p:nvPr/>
        </p:nvSpPr>
        <p:spPr>
          <a:xfrm>
            <a:off x="7723075" y="2827713"/>
            <a:ext cx="1407600" cy="43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learning</a:t>
            </a:r>
            <a:endParaRPr>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pic>
        <p:nvPicPr>
          <p:cNvPr id="256" name="Google Shape;256;p38"/>
          <p:cNvPicPr preferRelativeResize="0"/>
          <p:nvPr/>
        </p:nvPicPr>
        <p:blipFill>
          <a:blip r:embed="rId3">
            <a:alphaModFix/>
          </a:blip>
          <a:stretch>
            <a:fillRect/>
          </a:stretch>
        </p:blipFill>
        <p:spPr>
          <a:xfrm flipH="1">
            <a:off x="1958287" y="829275"/>
            <a:ext cx="5227426" cy="3484950"/>
          </a:xfrm>
          <a:prstGeom prst="rect">
            <a:avLst/>
          </a:prstGeom>
          <a:noFill/>
          <a:ln>
            <a:noFill/>
          </a:ln>
        </p:spPr>
      </p:pic>
      <p:sp>
        <p:nvSpPr>
          <p:cNvPr id="257" name="Google Shape;257;p38"/>
          <p:cNvSpPr/>
          <p:nvPr/>
        </p:nvSpPr>
        <p:spPr>
          <a:xfrm>
            <a:off x="4864850" y="120500"/>
            <a:ext cx="1716900" cy="1129500"/>
          </a:xfrm>
          <a:prstGeom prst="wedgeRoundRectCallout">
            <a:avLst>
              <a:gd fmla="val -20833" name="adj1"/>
              <a:gd fmla="val 62500" name="adj2"/>
              <a:gd fmla="val 0" name="adj3"/>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4292E"/>
                </a:solidFill>
                <a:highlight>
                  <a:srgbClr val="FFFFFF"/>
                </a:highlight>
              </a:rPr>
              <a:t>Come on, buddy! I’ll show you the way back to Laurie’s computer.</a:t>
            </a:r>
            <a:endParaRPr/>
          </a:p>
        </p:txBody>
      </p:sp>
      <p:pic>
        <p:nvPicPr>
          <p:cNvPr id="258" name="Google Shape;258;p38"/>
          <p:cNvPicPr preferRelativeResize="0"/>
          <p:nvPr/>
        </p:nvPicPr>
        <p:blipFill rotWithShape="1">
          <a:blip r:embed="rId4">
            <a:alphaModFix/>
          </a:blip>
          <a:srcRect b="49399" l="66732" r="16498" t="6124"/>
          <a:stretch/>
        </p:blipFill>
        <p:spPr>
          <a:xfrm>
            <a:off x="2851571" y="2771472"/>
            <a:ext cx="1060198" cy="1406046"/>
          </a:xfrm>
          <a:prstGeom prst="rect">
            <a:avLst/>
          </a:prstGeom>
          <a:noFill/>
          <a:ln>
            <a:noFill/>
          </a:ln>
        </p:spPr>
      </p:pic>
      <p:sp>
        <p:nvSpPr>
          <p:cNvPr id="259" name="Google Shape;259;p38"/>
          <p:cNvSpPr txBox="1"/>
          <p:nvPr/>
        </p:nvSpPr>
        <p:spPr>
          <a:xfrm>
            <a:off x="2699175" y="2963263"/>
            <a:ext cx="1407600" cy="43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FFF"/>
                </a:solidFill>
              </a:rPr>
              <a:t>learning</a:t>
            </a:r>
            <a:endParaRPr>
              <a:solidFill>
                <a:srgbClr val="FFFFFF"/>
              </a:solidFill>
            </a:endParaRPr>
          </a:p>
        </p:txBody>
      </p:sp>
      <p:sp>
        <p:nvSpPr>
          <p:cNvPr id="260" name="Google Shape;260;p38"/>
          <p:cNvSpPr txBox="1"/>
          <p:nvPr/>
        </p:nvSpPr>
        <p:spPr>
          <a:xfrm>
            <a:off x="684450" y="4528750"/>
            <a:ext cx="7775100" cy="436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The story continues at https://github.com/dsfellows/dsfellows/blob/master/intro-to-internet/intro-to-internet-play.md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39"/>
          <p:cNvSpPr txBox="1"/>
          <p:nvPr>
            <p:ph idx="1" type="body"/>
          </p:nvPr>
        </p:nvSpPr>
        <p:spPr>
          <a:xfrm>
            <a:off x="311700" y="4236825"/>
            <a:ext cx="6990300" cy="59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Inspect web pages using Right/Command Click &amp; Inspect</a:t>
            </a:r>
            <a:endParaRPr/>
          </a:p>
        </p:txBody>
      </p:sp>
      <p:pic>
        <p:nvPicPr>
          <p:cNvPr id="266" name="Google Shape;266;p39"/>
          <p:cNvPicPr preferRelativeResize="0"/>
          <p:nvPr/>
        </p:nvPicPr>
        <p:blipFill>
          <a:blip r:embed="rId3">
            <a:alphaModFix/>
          </a:blip>
          <a:stretch>
            <a:fillRect/>
          </a:stretch>
        </p:blipFill>
        <p:spPr>
          <a:xfrm>
            <a:off x="1076863" y="152400"/>
            <a:ext cx="6990266" cy="39320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pic>
        <p:nvPicPr>
          <p:cNvPr id="271" name="Google Shape;271;p40"/>
          <p:cNvPicPr preferRelativeResize="0"/>
          <p:nvPr/>
        </p:nvPicPr>
        <p:blipFill>
          <a:blip r:embed="rId3">
            <a:alphaModFix/>
          </a:blip>
          <a:stretch>
            <a:fillRect/>
          </a:stretch>
        </p:blipFill>
        <p:spPr>
          <a:xfrm>
            <a:off x="2167574" y="383325"/>
            <a:ext cx="4637725" cy="4376850"/>
          </a:xfrm>
          <a:prstGeom prst="rect">
            <a:avLst/>
          </a:prstGeom>
          <a:noFill/>
          <a:ln>
            <a:noFill/>
          </a:ln>
        </p:spPr>
      </p:pic>
      <p:sp>
        <p:nvSpPr>
          <p:cNvPr id="272" name="Google Shape;272;p40"/>
          <p:cNvSpPr txBox="1"/>
          <p:nvPr>
            <p:ph idx="4294967295" type="body"/>
          </p:nvPr>
        </p:nvSpPr>
        <p:spPr>
          <a:xfrm>
            <a:off x="5366526" y="4678450"/>
            <a:ext cx="3650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sz="1100"/>
              <a:t>https://danielmiessler.com/study/url-uri/#gs.WoTZEW8</a:t>
            </a:r>
            <a:endParaRPr b="1" sz="11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6" name="Shape 276"/>
        <p:cNvGrpSpPr/>
        <p:nvPr/>
      </p:nvGrpSpPr>
      <p:grpSpPr>
        <a:xfrm>
          <a:off x="0" y="0"/>
          <a:ext cx="0" cy="0"/>
          <a:chOff x="0" y="0"/>
          <a:chExt cx="0" cy="0"/>
        </a:xfrm>
      </p:grpSpPr>
      <p:pic>
        <p:nvPicPr>
          <p:cNvPr id="277" name="Google Shape;277;p41"/>
          <p:cNvPicPr preferRelativeResize="0"/>
          <p:nvPr/>
        </p:nvPicPr>
        <p:blipFill rotWithShape="1">
          <a:blip r:embed="rId3">
            <a:alphaModFix/>
          </a:blip>
          <a:srcRect b="15297" l="0" r="0" t="0"/>
          <a:stretch/>
        </p:blipFill>
        <p:spPr>
          <a:xfrm>
            <a:off x="0" y="0"/>
            <a:ext cx="9144000" cy="5143501"/>
          </a:xfrm>
          <a:prstGeom prst="rect">
            <a:avLst/>
          </a:prstGeom>
          <a:noFill/>
          <a:ln>
            <a:noFill/>
          </a:ln>
        </p:spPr>
      </p:pic>
      <p:sp>
        <p:nvSpPr>
          <p:cNvPr id="278" name="Google Shape;278;p41"/>
          <p:cNvSpPr txBox="1"/>
          <p:nvPr>
            <p:ph idx="4294967295" type="body"/>
          </p:nvPr>
        </p:nvSpPr>
        <p:spPr>
          <a:xfrm>
            <a:off x="0" y="526950"/>
            <a:ext cx="6647400" cy="614100"/>
          </a:xfrm>
          <a:prstGeom prst="rect">
            <a:avLst/>
          </a:prstGeom>
          <a:solidFill>
            <a:srgbClr val="FFFFFF">
              <a:alpha val="83850"/>
            </a:srgbClr>
          </a:solidFill>
        </p:spPr>
        <p:txBody>
          <a:bodyPr anchorCtr="0" anchor="t" bIns="91425" lIns="91425" spcFirstLastPara="1" rIns="91425" wrap="square" tIns="91425">
            <a:noAutofit/>
          </a:bodyPr>
          <a:lstStyle/>
          <a:p>
            <a:pPr indent="0" lvl="0" marL="0" rtl="0" algn="l">
              <a:spcBef>
                <a:spcPts val="0"/>
              </a:spcBef>
              <a:spcAft>
                <a:spcPts val="1600"/>
              </a:spcAft>
              <a:buNone/>
            </a:pPr>
            <a:r>
              <a:rPr b="1" lang="en" sz="2400"/>
              <a:t>Responsive Web Design - Designing for Mobile</a:t>
            </a:r>
            <a:endParaRPr b="1" sz="2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2" name="Shape 282"/>
        <p:cNvGrpSpPr/>
        <p:nvPr/>
      </p:nvGrpSpPr>
      <p:grpSpPr>
        <a:xfrm>
          <a:off x="0" y="0"/>
          <a:ext cx="0" cy="0"/>
          <a:chOff x="0" y="0"/>
          <a:chExt cx="0" cy="0"/>
        </a:xfrm>
      </p:grpSpPr>
      <p:pic>
        <p:nvPicPr>
          <p:cNvPr id="283" name="Google Shape;283;p42"/>
          <p:cNvPicPr preferRelativeResize="0"/>
          <p:nvPr/>
        </p:nvPicPr>
        <p:blipFill rotWithShape="1">
          <a:blip r:embed="rId3">
            <a:alphaModFix/>
          </a:blip>
          <a:srcRect b="7748" l="0" r="0" t="7748"/>
          <a:stretch/>
        </p:blipFill>
        <p:spPr>
          <a:xfrm>
            <a:off x="0" y="0"/>
            <a:ext cx="9144000" cy="5143500"/>
          </a:xfrm>
          <a:prstGeom prst="rect">
            <a:avLst/>
          </a:prstGeom>
          <a:noFill/>
          <a:ln>
            <a:noFill/>
          </a:ln>
        </p:spPr>
      </p:pic>
      <p:sp>
        <p:nvSpPr>
          <p:cNvPr id="284" name="Google Shape;284;p42"/>
          <p:cNvSpPr txBox="1"/>
          <p:nvPr>
            <p:ph idx="4294967295" type="body"/>
          </p:nvPr>
        </p:nvSpPr>
        <p:spPr>
          <a:xfrm>
            <a:off x="4112000" y="292075"/>
            <a:ext cx="4725300" cy="767400"/>
          </a:xfrm>
          <a:prstGeom prst="rect">
            <a:avLst/>
          </a:prstGeom>
          <a:solidFill>
            <a:srgbClr val="FFFFFF">
              <a:alpha val="68460"/>
            </a:srgbClr>
          </a:solidFill>
        </p:spPr>
        <p:txBody>
          <a:bodyPr anchorCtr="0" anchor="t" bIns="91425" lIns="91425" spcFirstLastPara="1" rIns="91425" wrap="square" tIns="91425">
            <a:noAutofit/>
          </a:bodyPr>
          <a:lstStyle/>
          <a:p>
            <a:pPr indent="0" lvl="0" marL="0" rtl="0" algn="ctr">
              <a:spcBef>
                <a:spcPts val="0"/>
              </a:spcBef>
              <a:spcAft>
                <a:spcPts val="1600"/>
              </a:spcAft>
              <a:buNone/>
            </a:pPr>
            <a:r>
              <a:rPr b="1" lang="en"/>
              <a:t>Application Programming Interface - Connecting One Application to Another</a:t>
            </a:r>
            <a:endParaRPr b="1"/>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8" name="Shape 288"/>
        <p:cNvGrpSpPr/>
        <p:nvPr/>
      </p:nvGrpSpPr>
      <p:grpSpPr>
        <a:xfrm>
          <a:off x="0" y="0"/>
          <a:ext cx="0" cy="0"/>
          <a:chOff x="0" y="0"/>
          <a:chExt cx="0" cy="0"/>
        </a:xfrm>
      </p:grpSpPr>
      <p:pic>
        <p:nvPicPr>
          <p:cNvPr id="289" name="Google Shape;289;p43"/>
          <p:cNvPicPr preferRelativeResize="0"/>
          <p:nvPr/>
        </p:nvPicPr>
        <p:blipFill rotWithShape="1">
          <a:blip r:embed="rId3">
            <a:alphaModFix/>
          </a:blip>
          <a:srcRect b="10121" l="0" r="0" t="10121"/>
          <a:stretch/>
        </p:blipFill>
        <p:spPr>
          <a:xfrm>
            <a:off x="0" y="0"/>
            <a:ext cx="9144000" cy="5143501"/>
          </a:xfrm>
          <a:prstGeom prst="rect">
            <a:avLst/>
          </a:prstGeom>
          <a:noFill/>
          <a:ln>
            <a:noFill/>
          </a:ln>
        </p:spPr>
      </p:pic>
      <p:sp>
        <p:nvSpPr>
          <p:cNvPr id="290" name="Google Shape;290;p43"/>
          <p:cNvSpPr txBox="1"/>
          <p:nvPr>
            <p:ph idx="4294967295" type="body"/>
          </p:nvPr>
        </p:nvSpPr>
        <p:spPr>
          <a:xfrm>
            <a:off x="0" y="1288950"/>
            <a:ext cx="7248300" cy="614100"/>
          </a:xfrm>
          <a:prstGeom prst="rect">
            <a:avLst/>
          </a:prstGeom>
          <a:solidFill>
            <a:srgbClr val="FFFFFF">
              <a:alpha val="83850"/>
            </a:srgbClr>
          </a:solidFill>
        </p:spPr>
        <p:txBody>
          <a:bodyPr anchorCtr="0" anchor="t" bIns="91425" lIns="91425" spcFirstLastPara="1" rIns="91425" wrap="square" tIns="91425">
            <a:noAutofit/>
          </a:bodyPr>
          <a:lstStyle/>
          <a:p>
            <a:pPr indent="0" lvl="0" marL="0" rtl="0" algn="l">
              <a:spcBef>
                <a:spcPts val="0"/>
              </a:spcBef>
              <a:spcAft>
                <a:spcPts val="1600"/>
              </a:spcAft>
              <a:buNone/>
            </a:pPr>
            <a:r>
              <a:rPr b="1" lang="en" sz="2400"/>
              <a:t>Linked Open Data - Creating a Network of Context</a:t>
            </a:r>
            <a:endParaRPr b="1" sz="2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9" name="Shape 109"/>
        <p:cNvGrpSpPr/>
        <p:nvPr/>
      </p:nvGrpSpPr>
      <p:grpSpPr>
        <a:xfrm>
          <a:off x="0" y="0"/>
          <a:ext cx="0" cy="0"/>
          <a:chOff x="0" y="0"/>
          <a:chExt cx="0" cy="0"/>
        </a:xfrm>
      </p:grpSpPr>
      <p:sp>
        <p:nvSpPr>
          <p:cNvPr id="110" name="Google Shape;110;p26"/>
          <p:cNvSpPr txBox="1"/>
          <p:nvPr>
            <p:ph type="title"/>
          </p:nvPr>
        </p:nvSpPr>
        <p:spPr>
          <a:xfrm>
            <a:off x="136800" y="2777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Your Computer</a:t>
            </a:r>
            <a:endParaRPr/>
          </a:p>
        </p:txBody>
      </p:sp>
      <p:pic>
        <p:nvPicPr>
          <p:cNvPr id="111" name="Google Shape;111;p26"/>
          <p:cNvPicPr preferRelativeResize="0"/>
          <p:nvPr/>
        </p:nvPicPr>
        <p:blipFill>
          <a:blip r:embed="rId3">
            <a:alphaModFix/>
          </a:blip>
          <a:stretch>
            <a:fillRect/>
          </a:stretch>
        </p:blipFill>
        <p:spPr>
          <a:xfrm>
            <a:off x="416985" y="2160725"/>
            <a:ext cx="1815425" cy="1282125"/>
          </a:xfrm>
          <a:prstGeom prst="rect">
            <a:avLst/>
          </a:prstGeom>
          <a:noFill/>
          <a:ln>
            <a:noFill/>
          </a:ln>
        </p:spPr>
      </p:pic>
      <p:sp>
        <p:nvSpPr>
          <p:cNvPr id="112" name="Google Shape;112;p26"/>
          <p:cNvSpPr txBox="1"/>
          <p:nvPr>
            <p:ph idx="4294967295" type="body"/>
          </p:nvPr>
        </p:nvSpPr>
        <p:spPr>
          <a:xfrm>
            <a:off x="-351575" y="1699600"/>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Operating Environment</a:t>
            </a:r>
            <a:endParaRPr b="1" sz="1800"/>
          </a:p>
        </p:txBody>
      </p:sp>
      <p:pic>
        <p:nvPicPr>
          <p:cNvPr id="113" name="Google Shape;113;p26"/>
          <p:cNvPicPr preferRelativeResize="0"/>
          <p:nvPr/>
        </p:nvPicPr>
        <p:blipFill>
          <a:blip r:embed="rId4">
            <a:alphaModFix/>
          </a:blip>
          <a:stretch>
            <a:fillRect/>
          </a:stretch>
        </p:blipFill>
        <p:spPr>
          <a:xfrm>
            <a:off x="3394318" y="1428400"/>
            <a:ext cx="2005557" cy="1115100"/>
          </a:xfrm>
          <a:prstGeom prst="rect">
            <a:avLst/>
          </a:prstGeom>
          <a:noFill/>
          <a:ln>
            <a:noFill/>
          </a:ln>
        </p:spPr>
      </p:pic>
      <p:sp>
        <p:nvSpPr>
          <p:cNvPr id="114" name="Google Shape;114;p26"/>
          <p:cNvSpPr txBox="1"/>
          <p:nvPr>
            <p:ph idx="4294967295" type="body"/>
          </p:nvPr>
        </p:nvSpPr>
        <p:spPr>
          <a:xfrm>
            <a:off x="2667138" y="956725"/>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Command Line</a:t>
            </a:r>
            <a:endParaRPr b="1" sz="1800"/>
          </a:p>
        </p:txBody>
      </p:sp>
      <p:pic>
        <p:nvPicPr>
          <p:cNvPr id="115" name="Google Shape;115;p26"/>
          <p:cNvPicPr preferRelativeResize="0"/>
          <p:nvPr/>
        </p:nvPicPr>
        <p:blipFill>
          <a:blip r:embed="rId5">
            <a:alphaModFix/>
          </a:blip>
          <a:stretch>
            <a:fillRect/>
          </a:stretch>
        </p:blipFill>
        <p:spPr>
          <a:xfrm>
            <a:off x="3489387" y="3677461"/>
            <a:ext cx="1815426" cy="1361564"/>
          </a:xfrm>
          <a:prstGeom prst="rect">
            <a:avLst/>
          </a:prstGeom>
          <a:noFill/>
          <a:ln>
            <a:noFill/>
          </a:ln>
        </p:spPr>
      </p:pic>
      <p:sp>
        <p:nvSpPr>
          <p:cNvPr id="116" name="Google Shape;116;p26"/>
          <p:cNvSpPr txBox="1"/>
          <p:nvPr>
            <p:ph idx="4294967295" type="body"/>
          </p:nvPr>
        </p:nvSpPr>
        <p:spPr>
          <a:xfrm>
            <a:off x="2667150" y="3202325"/>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Graphical User Interface</a:t>
            </a:r>
            <a:endParaRPr b="1" sz="1800"/>
          </a:p>
        </p:txBody>
      </p:sp>
      <p:pic>
        <p:nvPicPr>
          <p:cNvPr descr="henrietta.jpg" id="117" name="Google Shape;117;p26"/>
          <p:cNvPicPr preferRelativeResize="0"/>
          <p:nvPr/>
        </p:nvPicPr>
        <p:blipFill>
          <a:blip r:embed="rId6">
            <a:alphaModFix/>
          </a:blip>
          <a:stretch>
            <a:fillRect/>
          </a:stretch>
        </p:blipFill>
        <p:spPr>
          <a:xfrm>
            <a:off x="6073350" y="2309250"/>
            <a:ext cx="2955225" cy="985075"/>
          </a:xfrm>
          <a:prstGeom prst="rect">
            <a:avLst/>
          </a:prstGeom>
          <a:noFill/>
          <a:ln>
            <a:noFill/>
          </a:ln>
        </p:spPr>
      </p:pic>
      <p:sp>
        <p:nvSpPr>
          <p:cNvPr id="118" name="Google Shape;118;p26"/>
          <p:cNvSpPr txBox="1"/>
          <p:nvPr>
            <p:ph idx="4294967295" type="body"/>
          </p:nvPr>
        </p:nvSpPr>
        <p:spPr>
          <a:xfrm>
            <a:off x="5874700" y="1663488"/>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You</a:t>
            </a:r>
            <a:endParaRPr b="1" sz="1800"/>
          </a:p>
        </p:txBody>
      </p:sp>
      <p:sp>
        <p:nvSpPr>
          <p:cNvPr id="119" name="Google Shape;119;p26"/>
          <p:cNvSpPr/>
          <p:nvPr/>
        </p:nvSpPr>
        <p:spPr>
          <a:xfrm rot="-1772162">
            <a:off x="2450970" y="1900916"/>
            <a:ext cx="724789" cy="418211"/>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6"/>
          <p:cNvSpPr/>
          <p:nvPr/>
        </p:nvSpPr>
        <p:spPr>
          <a:xfrm rot="1612358">
            <a:off x="2450993" y="3818609"/>
            <a:ext cx="724765" cy="418197"/>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6"/>
          <p:cNvSpPr/>
          <p:nvPr/>
        </p:nvSpPr>
        <p:spPr>
          <a:xfrm rot="1612358">
            <a:off x="5536268" y="1776859"/>
            <a:ext cx="724765" cy="418197"/>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6"/>
          <p:cNvSpPr/>
          <p:nvPr/>
        </p:nvSpPr>
        <p:spPr>
          <a:xfrm rot="-1772162">
            <a:off x="5618870" y="3808241"/>
            <a:ext cx="724789" cy="418211"/>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4" name="Shape 294"/>
        <p:cNvGrpSpPr/>
        <p:nvPr/>
      </p:nvGrpSpPr>
      <p:grpSpPr>
        <a:xfrm>
          <a:off x="0" y="0"/>
          <a:ext cx="0" cy="0"/>
          <a:chOff x="0" y="0"/>
          <a:chExt cx="0" cy="0"/>
        </a:xfrm>
      </p:grpSpPr>
      <p:pic>
        <p:nvPicPr>
          <p:cNvPr id="295" name="Google Shape;295;p44"/>
          <p:cNvPicPr preferRelativeResize="0"/>
          <p:nvPr/>
        </p:nvPicPr>
        <p:blipFill rotWithShape="1">
          <a:blip r:embed="rId3">
            <a:alphaModFix/>
          </a:blip>
          <a:srcRect b="4416" l="0" r="0" t="12402"/>
          <a:stretch/>
        </p:blipFill>
        <p:spPr>
          <a:xfrm>
            <a:off x="4558050" y="0"/>
            <a:ext cx="4585951" cy="5143500"/>
          </a:xfrm>
          <a:prstGeom prst="rect">
            <a:avLst/>
          </a:prstGeom>
          <a:noFill/>
          <a:ln>
            <a:noFill/>
          </a:ln>
        </p:spPr>
      </p:pic>
      <p:pic>
        <p:nvPicPr>
          <p:cNvPr id="296" name="Google Shape;296;p44"/>
          <p:cNvPicPr preferRelativeResize="0"/>
          <p:nvPr/>
        </p:nvPicPr>
        <p:blipFill rotWithShape="1">
          <a:blip r:embed="rId4">
            <a:alphaModFix/>
          </a:blip>
          <a:srcRect b="0" l="24641" r="15922" t="0"/>
          <a:stretch/>
        </p:blipFill>
        <p:spPr>
          <a:xfrm flipH="1">
            <a:off x="4451" y="0"/>
            <a:ext cx="4585951" cy="5143499"/>
          </a:xfrm>
          <a:prstGeom prst="rect">
            <a:avLst/>
          </a:prstGeom>
          <a:noFill/>
          <a:ln>
            <a:noFill/>
          </a:ln>
        </p:spPr>
      </p:pic>
      <p:sp>
        <p:nvSpPr>
          <p:cNvPr id="297" name="Google Shape;297;p44"/>
          <p:cNvSpPr txBox="1"/>
          <p:nvPr>
            <p:ph idx="4294967295" type="body"/>
          </p:nvPr>
        </p:nvSpPr>
        <p:spPr>
          <a:xfrm>
            <a:off x="2383650" y="3672500"/>
            <a:ext cx="4376700" cy="614100"/>
          </a:xfrm>
          <a:prstGeom prst="rect">
            <a:avLst/>
          </a:prstGeom>
          <a:solidFill>
            <a:srgbClr val="FFFFFF">
              <a:alpha val="83850"/>
            </a:srgbClr>
          </a:solidFill>
        </p:spPr>
        <p:txBody>
          <a:bodyPr anchorCtr="0" anchor="t" bIns="91425" lIns="91425" spcFirstLastPara="1" rIns="91425" wrap="square" tIns="91425">
            <a:noAutofit/>
          </a:bodyPr>
          <a:lstStyle/>
          <a:p>
            <a:pPr indent="0" lvl="0" marL="0" rtl="0" algn="ctr">
              <a:spcBef>
                <a:spcPts val="0"/>
              </a:spcBef>
              <a:spcAft>
                <a:spcPts val="1600"/>
              </a:spcAft>
              <a:buNone/>
            </a:pPr>
            <a:r>
              <a:rPr b="1" lang="en" sz="2400"/>
              <a:t>Open Source vs. Proprietary</a:t>
            </a:r>
            <a:endParaRPr b="1" sz="2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pic>
        <p:nvPicPr>
          <p:cNvPr id="302" name="Google Shape;302;p45"/>
          <p:cNvPicPr preferRelativeResize="0"/>
          <p:nvPr/>
        </p:nvPicPr>
        <p:blipFill rotWithShape="1">
          <a:blip r:embed="rId3">
            <a:alphaModFix/>
          </a:blip>
          <a:srcRect b="56097" l="0" r="0" t="0"/>
          <a:stretch/>
        </p:blipFill>
        <p:spPr>
          <a:xfrm>
            <a:off x="0" y="0"/>
            <a:ext cx="9144000" cy="2676300"/>
          </a:xfrm>
          <a:prstGeom prst="rect">
            <a:avLst/>
          </a:prstGeom>
          <a:noFill/>
          <a:ln>
            <a:noFill/>
          </a:ln>
        </p:spPr>
      </p:pic>
      <p:pic>
        <p:nvPicPr>
          <p:cNvPr id="303" name="Google Shape;303;p45"/>
          <p:cNvPicPr preferRelativeResize="0"/>
          <p:nvPr/>
        </p:nvPicPr>
        <p:blipFill rotWithShape="1">
          <a:blip r:embed="rId4">
            <a:alphaModFix/>
          </a:blip>
          <a:srcRect b="25330" l="0" r="0" t="34277"/>
          <a:stretch/>
        </p:blipFill>
        <p:spPr>
          <a:xfrm>
            <a:off x="0" y="2676300"/>
            <a:ext cx="9144000" cy="2467200"/>
          </a:xfrm>
          <a:prstGeom prst="rect">
            <a:avLst/>
          </a:prstGeom>
          <a:noFill/>
          <a:ln>
            <a:noFill/>
          </a:ln>
        </p:spPr>
      </p:pic>
      <p:sp>
        <p:nvSpPr>
          <p:cNvPr id="304" name="Google Shape;304;p45"/>
          <p:cNvSpPr txBox="1"/>
          <p:nvPr>
            <p:ph idx="4294967295" type="body"/>
          </p:nvPr>
        </p:nvSpPr>
        <p:spPr>
          <a:xfrm>
            <a:off x="2766900" y="1798150"/>
            <a:ext cx="3610200" cy="1854000"/>
          </a:xfrm>
          <a:prstGeom prst="rect">
            <a:avLst/>
          </a:prstGeom>
          <a:solidFill>
            <a:srgbClr val="FFFFFF">
              <a:alpha val="83850"/>
            </a:srgbClr>
          </a:solidFill>
        </p:spPr>
        <p:txBody>
          <a:bodyPr anchorCtr="0" anchor="t" bIns="91425" lIns="91425" spcFirstLastPara="1" rIns="91425" wrap="square" tIns="91425">
            <a:noAutofit/>
          </a:bodyPr>
          <a:lstStyle/>
          <a:p>
            <a:pPr indent="0" lvl="0" marL="0" rtl="0" algn="ctr">
              <a:spcBef>
                <a:spcPts val="0"/>
              </a:spcBef>
              <a:spcAft>
                <a:spcPts val="0"/>
              </a:spcAft>
              <a:buNone/>
            </a:pPr>
            <a:r>
              <a:rPr b="1" lang="en" sz="2400"/>
              <a:t>Waterfall				</a:t>
            </a:r>
            <a:endParaRPr b="1" sz="2400"/>
          </a:p>
          <a:p>
            <a:pPr indent="0" lvl="0" marL="0" rtl="0" algn="ctr">
              <a:spcBef>
                <a:spcPts val="1600"/>
              </a:spcBef>
              <a:spcAft>
                <a:spcPts val="0"/>
              </a:spcAft>
              <a:buNone/>
            </a:pPr>
            <a:r>
              <a:rPr b="1" lang="en" sz="2400"/>
              <a:t>vs.</a:t>
            </a:r>
            <a:endParaRPr b="1" sz="2400"/>
          </a:p>
          <a:p>
            <a:pPr indent="457200" lvl="0" marL="1371600" rtl="0" algn="ctr">
              <a:spcBef>
                <a:spcPts val="1600"/>
              </a:spcBef>
              <a:spcAft>
                <a:spcPts val="1600"/>
              </a:spcAft>
              <a:buNone/>
            </a:pPr>
            <a:r>
              <a:rPr b="1" lang="en" sz="2400"/>
              <a:t>Agile</a:t>
            </a:r>
            <a:endParaRPr b="1" sz="2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8" name="Shape 308"/>
        <p:cNvGrpSpPr/>
        <p:nvPr/>
      </p:nvGrpSpPr>
      <p:grpSpPr>
        <a:xfrm>
          <a:off x="0" y="0"/>
          <a:ext cx="0" cy="0"/>
          <a:chOff x="0" y="0"/>
          <a:chExt cx="0" cy="0"/>
        </a:xfrm>
      </p:grpSpPr>
      <p:pic>
        <p:nvPicPr>
          <p:cNvPr id="309" name="Google Shape;309;p46"/>
          <p:cNvPicPr preferRelativeResize="0"/>
          <p:nvPr/>
        </p:nvPicPr>
        <p:blipFill>
          <a:blip r:embed="rId3">
            <a:alphaModFix/>
          </a:blip>
          <a:stretch>
            <a:fillRect/>
          </a:stretch>
        </p:blipFill>
        <p:spPr>
          <a:xfrm>
            <a:off x="0" y="0"/>
            <a:ext cx="9144000" cy="5143500"/>
          </a:xfrm>
          <a:prstGeom prst="rect">
            <a:avLst/>
          </a:prstGeom>
          <a:noFill/>
          <a:ln>
            <a:noFill/>
          </a:ln>
        </p:spPr>
      </p:pic>
      <p:sp>
        <p:nvSpPr>
          <p:cNvPr id="310" name="Google Shape;310;p46"/>
          <p:cNvSpPr txBox="1"/>
          <p:nvPr>
            <p:ph idx="4294967295" type="body"/>
          </p:nvPr>
        </p:nvSpPr>
        <p:spPr>
          <a:xfrm>
            <a:off x="2941125" y="2927200"/>
            <a:ext cx="5708100" cy="1380000"/>
          </a:xfrm>
          <a:prstGeom prst="rect">
            <a:avLst/>
          </a:prstGeom>
          <a:solidFill>
            <a:srgbClr val="FFFFFF">
              <a:alpha val="83850"/>
            </a:srgbClr>
          </a:solidFill>
        </p:spPr>
        <p:txBody>
          <a:bodyPr anchorCtr="0" anchor="t" bIns="91425" lIns="91425" spcFirstLastPara="1" rIns="91425" wrap="square" tIns="91425">
            <a:noAutofit/>
          </a:bodyPr>
          <a:lstStyle/>
          <a:p>
            <a:pPr indent="0" lvl="0" marL="0" rtl="0" algn="r">
              <a:spcBef>
                <a:spcPts val="0"/>
              </a:spcBef>
              <a:spcAft>
                <a:spcPts val="0"/>
              </a:spcAft>
              <a:buNone/>
            </a:pPr>
            <a:r>
              <a:rPr b="1" lang="en" sz="3000"/>
              <a:t>User Stories</a:t>
            </a:r>
            <a:r>
              <a:rPr b="1" lang="en" sz="2400"/>
              <a:t> </a:t>
            </a:r>
            <a:endParaRPr b="1" sz="2400"/>
          </a:p>
          <a:p>
            <a:pPr indent="0" lvl="0" marL="0" rtl="0" algn="r">
              <a:spcBef>
                <a:spcPts val="1600"/>
              </a:spcBef>
              <a:spcAft>
                <a:spcPts val="1600"/>
              </a:spcAft>
              <a:buNone/>
            </a:pPr>
            <a:r>
              <a:rPr b="1" lang="en" sz="2400"/>
              <a:t>&gt; Describe who &amp; what (but not how!)</a:t>
            </a:r>
            <a:endParaRPr b="1"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7"/>
          <p:cNvSpPr txBox="1"/>
          <p:nvPr>
            <p:ph type="title"/>
          </p:nvPr>
        </p:nvSpPr>
        <p:spPr>
          <a:xfrm>
            <a:off x="136800" y="2777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Your Computer</a:t>
            </a:r>
            <a:endParaRPr/>
          </a:p>
        </p:txBody>
      </p:sp>
      <p:pic>
        <p:nvPicPr>
          <p:cNvPr id="128" name="Google Shape;128;p27"/>
          <p:cNvPicPr preferRelativeResize="0"/>
          <p:nvPr/>
        </p:nvPicPr>
        <p:blipFill>
          <a:blip r:embed="rId3">
            <a:alphaModFix/>
          </a:blip>
          <a:stretch>
            <a:fillRect/>
          </a:stretch>
        </p:blipFill>
        <p:spPr>
          <a:xfrm>
            <a:off x="416985" y="2160725"/>
            <a:ext cx="1815425" cy="1282125"/>
          </a:xfrm>
          <a:prstGeom prst="rect">
            <a:avLst/>
          </a:prstGeom>
          <a:noFill/>
          <a:ln>
            <a:noFill/>
          </a:ln>
        </p:spPr>
      </p:pic>
      <p:sp>
        <p:nvSpPr>
          <p:cNvPr id="129" name="Google Shape;129;p27"/>
          <p:cNvSpPr txBox="1"/>
          <p:nvPr>
            <p:ph idx="4294967295" type="body"/>
          </p:nvPr>
        </p:nvSpPr>
        <p:spPr>
          <a:xfrm>
            <a:off x="-351575" y="1699600"/>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Operating Environment</a:t>
            </a:r>
            <a:endParaRPr b="1" sz="1800"/>
          </a:p>
        </p:txBody>
      </p:sp>
      <p:pic>
        <p:nvPicPr>
          <p:cNvPr id="130" name="Google Shape;130;p27"/>
          <p:cNvPicPr preferRelativeResize="0"/>
          <p:nvPr/>
        </p:nvPicPr>
        <p:blipFill>
          <a:blip r:embed="rId4">
            <a:alphaModFix/>
          </a:blip>
          <a:stretch>
            <a:fillRect/>
          </a:stretch>
        </p:blipFill>
        <p:spPr>
          <a:xfrm>
            <a:off x="3394318" y="1428400"/>
            <a:ext cx="2005557" cy="1115100"/>
          </a:xfrm>
          <a:prstGeom prst="rect">
            <a:avLst/>
          </a:prstGeom>
          <a:noFill/>
          <a:ln>
            <a:noFill/>
          </a:ln>
        </p:spPr>
      </p:pic>
      <p:sp>
        <p:nvSpPr>
          <p:cNvPr id="131" name="Google Shape;131;p27"/>
          <p:cNvSpPr txBox="1"/>
          <p:nvPr>
            <p:ph idx="4294967295" type="body"/>
          </p:nvPr>
        </p:nvSpPr>
        <p:spPr>
          <a:xfrm>
            <a:off x="2667138" y="956725"/>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Command Line</a:t>
            </a:r>
            <a:endParaRPr b="1" sz="1800"/>
          </a:p>
        </p:txBody>
      </p:sp>
      <p:pic>
        <p:nvPicPr>
          <p:cNvPr id="132" name="Google Shape;132;p27"/>
          <p:cNvPicPr preferRelativeResize="0"/>
          <p:nvPr/>
        </p:nvPicPr>
        <p:blipFill>
          <a:blip r:embed="rId5">
            <a:alphaModFix/>
          </a:blip>
          <a:stretch>
            <a:fillRect/>
          </a:stretch>
        </p:blipFill>
        <p:spPr>
          <a:xfrm>
            <a:off x="3489387" y="3677461"/>
            <a:ext cx="1815426" cy="1361564"/>
          </a:xfrm>
          <a:prstGeom prst="rect">
            <a:avLst/>
          </a:prstGeom>
          <a:noFill/>
          <a:ln>
            <a:noFill/>
          </a:ln>
        </p:spPr>
      </p:pic>
      <p:sp>
        <p:nvSpPr>
          <p:cNvPr id="133" name="Google Shape;133;p27"/>
          <p:cNvSpPr txBox="1"/>
          <p:nvPr>
            <p:ph idx="4294967295" type="body"/>
          </p:nvPr>
        </p:nvSpPr>
        <p:spPr>
          <a:xfrm>
            <a:off x="2667150" y="3202325"/>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Graphical User Interface</a:t>
            </a:r>
            <a:endParaRPr b="1" sz="1800"/>
          </a:p>
        </p:txBody>
      </p:sp>
      <p:pic>
        <p:nvPicPr>
          <p:cNvPr descr="henrietta.jpg" id="134" name="Google Shape;134;p27"/>
          <p:cNvPicPr preferRelativeResize="0"/>
          <p:nvPr/>
        </p:nvPicPr>
        <p:blipFill>
          <a:blip r:embed="rId6">
            <a:alphaModFix/>
          </a:blip>
          <a:stretch>
            <a:fillRect/>
          </a:stretch>
        </p:blipFill>
        <p:spPr>
          <a:xfrm>
            <a:off x="6073350" y="2309250"/>
            <a:ext cx="2955225" cy="985075"/>
          </a:xfrm>
          <a:prstGeom prst="rect">
            <a:avLst/>
          </a:prstGeom>
          <a:noFill/>
          <a:ln>
            <a:noFill/>
          </a:ln>
        </p:spPr>
      </p:pic>
      <p:sp>
        <p:nvSpPr>
          <p:cNvPr id="135" name="Google Shape;135;p27"/>
          <p:cNvSpPr txBox="1"/>
          <p:nvPr>
            <p:ph idx="4294967295" type="body"/>
          </p:nvPr>
        </p:nvSpPr>
        <p:spPr>
          <a:xfrm>
            <a:off x="5874700" y="1663488"/>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You</a:t>
            </a:r>
            <a:endParaRPr b="1" sz="1800"/>
          </a:p>
        </p:txBody>
      </p:sp>
      <p:sp>
        <p:nvSpPr>
          <p:cNvPr id="136" name="Google Shape;136;p27"/>
          <p:cNvSpPr/>
          <p:nvPr/>
        </p:nvSpPr>
        <p:spPr>
          <a:xfrm rot="-1772162">
            <a:off x="2450970" y="1900916"/>
            <a:ext cx="724789" cy="418211"/>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7"/>
          <p:cNvSpPr/>
          <p:nvPr/>
        </p:nvSpPr>
        <p:spPr>
          <a:xfrm rot="1612358">
            <a:off x="2450993" y="3818609"/>
            <a:ext cx="724765" cy="418197"/>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7"/>
          <p:cNvSpPr/>
          <p:nvPr/>
        </p:nvSpPr>
        <p:spPr>
          <a:xfrm rot="1612358">
            <a:off x="5536268" y="1776859"/>
            <a:ext cx="724765" cy="418197"/>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7"/>
          <p:cNvSpPr/>
          <p:nvPr/>
        </p:nvSpPr>
        <p:spPr>
          <a:xfrm rot="-1772162">
            <a:off x="5618870" y="3808241"/>
            <a:ext cx="724789" cy="418211"/>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7"/>
          <p:cNvSpPr/>
          <p:nvPr/>
        </p:nvSpPr>
        <p:spPr>
          <a:xfrm>
            <a:off x="0" y="947850"/>
            <a:ext cx="9144000" cy="4195500"/>
          </a:xfrm>
          <a:prstGeom prst="rect">
            <a:avLst/>
          </a:prstGeom>
          <a:solidFill>
            <a:srgbClr val="FFFFFF">
              <a:alpha val="700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7"/>
          <p:cNvSpPr txBox="1"/>
          <p:nvPr>
            <p:ph idx="4294967295" type="body"/>
          </p:nvPr>
        </p:nvSpPr>
        <p:spPr>
          <a:xfrm rot="-1458770">
            <a:off x="1163061" y="2194193"/>
            <a:ext cx="3352533" cy="572788"/>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Programing Languages</a:t>
            </a:r>
            <a:endParaRPr b="1" sz="1800"/>
          </a:p>
        </p:txBody>
      </p:sp>
      <p:sp>
        <p:nvSpPr>
          <p:cNvPr id="142" name="Google Shape;142;p27"/>
          <p:cNvSpPr txBox="1"/>
          <p:nvPr>
            <p:ph idx="4294967295" type="body"/>
          </p:nvPr>
        </p:nvSpPr>
        <p:spPr>
          <a:xfrm rot="-1458770">
            <a:off x="4222386" y="3607518"/>
            <a:ext cx="3352533" cy="572788"/>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Programing Languages</a:t>
            </a:r>
            <a:endParaRPr b="1" sz="1800"/>
          </a:p>
        </p:txBody>
      </p:sp>
      <p:sp>
        <p:nvSpPr>
          <p:cNvPr id="143" name="Google Shape;143;p27"/>
          <p:cNvSpPr txBox="1"/>
          <p:nvPr>
            <p:ph idx="4294967295" type="body"/>
          </p:nvPr>
        </p:nvSpPr>
        <p:spPr>
          <a:xfrm rot="1646872">
            <a:off x="4222409" y="2317105"/>
            <a:ext cx="3352487" cy="572681"/>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Programing Languages</a:t>
            </a:r>
            <a:endParaRPr b="1" sz="1800"/>
          </a:p>
        </p:txBody>
      </p:sp>
      <p:sp>
        <p:nvSpPr>
          <p:cNvPr id="144" name="Google Shape;144;p27"/>
          <p:cNvSpPr txBox="1"/>
          <p:nvPr>
            <p:ph idx="4294967295" type="body"/>
          </p:nvPr>
        </p:nvSpPr>
        <p:spPr>
          <a:xfrm rot="1646872">
            <a:off x="1163084" y="3607568"/>
            <a:ext cx="3352487" cy="572681"/>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Programing Languages</a:t>
            </a:r>
            <a:endParaRPr b="1" sz="1800"/>
          </a:p>
        </p:txBody>
      </p:sp>
      <p:sp>
        <p:nvSpPr>
          <p:cNvPr id="145" name="Google Shape;145;p27"/>
          <p:cNvSpPr txBox="1"/>
          <p:nvPr>
            <p:ph idx="4294967295" type="body"/>
          </p:nvPr>
        </p:nvSpPr>
        <p:spPr>
          <a:xfrm rot="-308">
            <a:off x="2720859" y="4434009"/>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Programing Languages</a:t>
            </a:r>
            <a:endParaRPr b="1" sz="1800"/>
          </a:p>
        </p:txBody>
      </p:sp>
      <p:sp>
        <p:nvSpPr>
          <p:cNvPr id="146" name="Google Shape;146;p27"/>
          <p:cNvSpPr txBox="1"/>
          <p:nvPr>
            <p:ph idx="4294967295" type="body"/>
          </p:nvPr>
        </p:nvSpPr>
        <p:spPr>
          <a:xfrm rot="-308">
            <a:off x="2720859" y="1293509"/>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Programing Languages</a:t>
            </a:r>
            <a:endParaRPr b="1" sz="1800"/>
          </a:p>
        </p:txBody>
      </p:sp>
      <p:sp>
        <p:nvSpPr>
          <p:cNvPr id="147" name="Google Shape;147;p27"/>
          <p:cNvSpPr txBox="1"/>
          <p:nvPr>
            <p:ph idx="4294967295" type="body"/>
          </p:nvPr>
        </p:nvSpPr>
        <p:spPr>
          <a:xfrm rot="-308">
            <a:off x="-433003" y="2080397"/>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Programing Languages</a:t>
            </a:r>
            <a:endParaRPr b="1" sz="18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pic>
        <p:nvPicPr>
          <p:cNvPr id="152" name="Google Shape;152;p28"/>
          <p:cNvPicPr preferRelativeResize="0"/>
          <p:nvPr/>
        </p:nvPicPr>
        <p:blipFill>
          <a:blip r:embed="rId3">
            <a:alphaModFix/>
          </a:blip>
          <a:stretch>
            <a:fillRect/>
          </a:stretch>
        </p:blipFill>
        <p:spPr>
          <a:xfrm>
            <a:off x="2521599" y="2477275"/>
            <a:ext cx="2706450" cy="2026225"/>
          </a:xfrm>
          <a:prstGeom prst="rect">
            <a:avLst/>
          </a:prstGeom>
          <a:noFill/>
          <a:ln>
            <a:noFill/>
          </a:ln>
        </p:spPr>
      </p:pic>
      <p:pic>
        <p:nvPicPr>
          <p:cNvPr id="153" name="Google Shape;153;p28"/>
          <p:cNvPicPr preferRelativeResize="0"/>
          <p:nvPr/>
        </p:nvPicPr>
        <p:blipFill>
          <a:blip r:embed="rId4">
            <a:alphaModFix/>
          </a:blip>
          <a:stretch>
            <a:fillRect/>
          </a:stretch>
        </p:blipFill>
        <p:spPr>
          <a:xfrm>
            <a:off x="4309163" y="2073838"/>
            <a:ext cx="1171575" cy="1171575"/>
          </a:xfrm>
          <a:prstGeom prst="rect">
            <a:avLst/>
          </a:prstGeom>
          <a:noFill/>
          <a:ln>
            <a:noFill/>
          </a:ln>
        </p:spPr>
      </p:pic>
      <p:sp>
        <p:nvSpPr>
          <p:cNvPr id="154" name="Google Shape;154;p28"/>
          <p:cNvSpPr txBox="1"/>
          <p:nvPr>
            <p:ph type="title"/>
          </p:nvPr>
        </p:nvSpPr>
        <p:spPr>
          <a:xfrm>
            <a:off x="136800" y="2777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Internet</a:t>
            </a:r>
            <a:endParaRPr/>
          </a:p>
        </p:txBody>
      </p:sp>
      <p:sp>
        <p:nvSpPr>
          <p:cNvPr id="155" name="Google Shape;155;p28"/>
          <p:cNvSpPr txBox="1"/>
          <p:nvPr>
            <p:ph idx="4294967295" type="body"/>
          </p:nvPr>
        </p:nvSpPr>
        <p:spPr>
          <a:xfrm>
            <a:off x="-351575" y="1501150"/>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Servers</a:t>
            </a:r>
            <a:endParaRPr b="1" sz="1800"/>
          </a:p>
        </p:txBody>
      </p:sp>
      <p:sp>
        <p:nvSpPr>
          <p:cNvPr id="156" name="Google Shape;156;p28"/>
          <p:cNvSpPr txBox="1"/>
          <p:nvPr>
            <p:ph idx="4294967295" type="body"/>
          </p:nvPr>
        </p:nvSpPr>
        <p:spPr>
          <a:xfrm>
            <a:off x="2667138" y="956725"/>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Browsers</a:t>
            </a:r>
            <a:endParaRPr b="1" sz="1800"/>
          </a:p>
        </p:txBody>
      </p:sp>
      <p:pic>
        <p:nvPicPr>
          <p:cNvPr descr="henrietta.jpg" id="157" name="Google Shape;157;p28"/>
          <p:cNvPicPr preferRelativeResize="0"/>
          <p:nvPr/>
        </p:nvPicPr>
        <p:blipFill>
          <a:blip r:embed="rId5">
            <a:alphaModFix/>
          </a:blip>
          <a:stretch>
            <a:fillRect/>
          </a:stretch>
        </p:blipFill>
        <p:spPr>
          <a:xfrm>
            <a:off x="6528075" y="2516900"/>
            <a:ext cx="2500500" cy="833500"/>
          </a:xfrm>
          <a:prstGeom prst="rect">
            <a:avLst/>
          </a:prstGeom>
          <a:noFill/>
          <a:ln>
            <a:noFill/>
          </a:ln>
        </p:spPr>
      </p:pic>
      <p:sp>
        <p:nvSpPr>
          <p:cNvPr id="158" name="Google Shape;158;p28"/>
          <p:cNvSpPr txBox="1"/>
          <p:nvPr>
            <p:ph idx="4294967295" type="body"/>
          </p:nvPr>
        </p:nvSpPr>
        <p:spPr>
          <a:xfrm>
            <a:off x="6019650" y="1736800"/>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You</a:t>
            </a:r>
            <a:endParaRPr b="1" sz="1800"/>
          </a:p>
        </p:txBody>
      </p:sp>
      <p:sp>
        <p:nvSpPr>
          <p:cNvPr id="159" name="Google Shape;159;p28"/>
          <p:cNvSpPr/>
          <p:nvPr/>
        </p:nvSpPr>
        <p:spPr>
          <a:xfrm>
            <a:off x="2297686" y="2724554"/>
            <a:ext cx="724800" cy="418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8"/>
          <p:cNvSpPr/>
          <p:nvPr/>
        </p:nvSpPr>
        <p:spPr>
          <a:xfrm rot="-2846">
            <a:off x="5642018" y="2724548"/>
            <a:ext cx="724800" cy="418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1" name="Google Shape;161;p28"/>
          <p:cNvPicPr preferRelativeResize="0"/>
          <p:nvPr/>
        </p:nvPicPr>
        <p:blipFill>
          <a:blip r:embed="rId6">
            <a:alphaModFix/>
          </a:blip>
          <a:stretch>
            <a:fillRect/>
          </a:stretch>
        </p:blipFill>
        <p:spPr>
          <a:xfrm>
            <a:off x="523503" y="2073850"/>
            <a:ext cx="1602350" cy="1945499"/>
          </a:xfrm>
          <a:prstGeom prst="rect">
            <a:avLst/>
          </a:prstGeom>
          <a:noFill/>
          <a:ln>
            <a:noFill/>
          </a:ln>
        </p:spPr>
      </p:pic>
      <p:pic>
        <p:nvPicPr>
          <p:cNvPr id="162" name="Google Shape;162;p28"/>
          <p:cNvPicPr preferRelativeResize="0"/>
          <p:nvPr/>
        </p:nvPicPr>
        <p:blipFill>
          <a:blip r:embed="rId7">
            <a:alphaModFix/>
          </a:blip>
          <a:stretch>
            <a:fillRect/>
          </a:stretch>
        </p:blipFill>
        <p:spPr>
          <a:xfrm>
            <a:off x="3303325" y="1529425"/>
            <a:ext cx="1143000" cy="1143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pic>
        <p:nvPicPr>
          <p:cNvPr id="167" name="Google Shape;167;p29"/>
          <p:cNvPicPr preferRelativeResize="0"/>
          <p:nvPr/>
        </p:nvPicPr>
        <p:blipFill>
          <a:blip r:embed="rId3">
            <a:alphaModFix/>
          </a:blip>
          <a:stretch>
            <a:fillRect/>
          </a:stretch>
        </p:blipFill>
        <p:spPr>
          <a:xfrm>
            <a:off x="2521599" y="2477275"/>
            <a:ext cx="2706450" cy="2026225"/>
          </a:xfrm>
          <a:prstGeom prst="rect">
            <a:avLst/>
          </a:prstGeom>
          <a:noFill/>
          <a:ln>
            <a:noFill/>
          </a:ln>
        </p:spPr>
      </p:pic>
      <p:pic>
        <p:nvPicPr>
          <p:cNvPr id="168" name="Google Shape;168;p29"/>
          <p:cNvPicPr preferRelativeResize="0"/>
          <p:nvPr/>
        </p:nvPicPr>
        <p:blipFill>
          <a:blip r:embed="rId4">
            <a:alphaModFix/>
          </a:blip>
          <a:stretch>
            <a:fillRect/>
          </a:stretch>
        </p:blipFill>
        <p:spPr>
          <a:xfrm>
            <a:off x="4309163" y="2073838"/>
            <a:ext cx="1171575" cy="1171575"/>
          </a:xfrm>
          <a:prstGeom prst="rect">
            <a:avLst/>
          </a:prstGeom>
          <a:noFill/>
          <a:ln>
            <a:noFill/>
          </a:ln>
        </p:spPr>
      </p:pic>
      <p:pic>
        <p:nvPicPr>
          <p:cNvPr id="169" name="Google Shape;169;p29"/>
          <p:cNvPicPr preferRelativeResize="0"/>
          <p:nvPr/>
        </p:nvPicPr>
        <p:blipFill>
          <a:blip r:embed="rId5">
            <a:alphaModFix/>
          </a:blip>
          <a:stretch>
            <a:fillRect/>
          </a:stretch>
        </p:blipFill>
        <p:spPr>
          <a:xfrm>
            <a:off x="3303325" y="1529425"/>
            <a:ext cx="1143000" cy="1143000"/>
          </a:xfrm>
          <a:prstGeom prst="rect">
            <a:avLst/>
          </a:prstGeom>
          <a:noFill/>
          <a:ln>
            <a:noFill/>
          </a:ln>
        </p:spPr>
      </p:pic>
      <p:pic>
        <p:nvPicPr>
          <p:cNvPr id="170" name="Google Shape;170;p29"/>
          <p:cNvPicPr preferRelativeResize="0"/>
          <p:nvPr/>
        </p:nvPicPr>
        <p:blipFill>
          <a:blip r:embed="rId6">
            <a:alphaModFix/>
          </a:blip>
          <a:stretch>
            <a:fillRect/>
          </a:stretch>
        </p:blipFill>
        <p:spPr>
          <a:xfrm>
            <a:off x="523503" y="2073850"/>
            <a:ext cx="1602350" cy="1945499"/>
          </a:xfrm>
          <a:prstGeom prst="rect">
            <a:avLst/>
          </a:prstGeom>
          <a:noFill/>
          <a:ln>
            <a:noFill/>
          </a:ln>
        </p:spPr>
      </p:pic>
      <p:sp>
        <p:nvSpPr>
          <p:cNvPr id="171" name="Google Shape;171;p29"/>
          <p:cNvSpPr/>
          <p:nvPr/>
        </p:nvSpPr>
        <p:spPr>
          <a:xfrm>
            <a:off x="0" y="947850"/>
            <a:ext cx="9144000" cy="4195500"/>
          </a:xfrm>
          <a:prstGeom prst="rect">
            <a:avLst/>
          </a:prstGeom>
          <a:solidFill>
            <a:srgbClr val="FFFFFF">
              <a:alpha val="853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9"/>
          <p:cNvSpPr txBox="1"/>
          <p:nvPr>
            <p:ph type="title"/>
          </p:nvPr>
        </p:nvSpPr>
        <p:spPr>
          <a:xfrm>
            <a:off x="136800" y="2777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Internet</a:t>
            </a:r>
            <a:endParaRPr/>
          </a:p>
        </p:txBody>
      </p:sp>
      <p:sp>
        <p:nvSpPr>
          <p:cNvPr id="173" name="Google Shape;173;p29"/>
          <p:cNvSpPr txBox="1"/>
          <p:nvPr>
            <p:ph idx="4294967295" type="body"/>
          </p:nvPr>
        </p:nvSpPr>
        <p:spPr>
          <a:xfrm>
            <a:off x="416800" y="1635700"/>
            <a:ext cx="2500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Server-Side</a:t>
            </a:r>
            <a:endParaRPr b="1"/>
          </a:p>
          <a:p>
            <a:pPr indent="-342900" lvl="0" marL="457200" rtl="0" algn="l">
              <a:spcBef>
                <a:spcPts val="1600"/>
              </a:spcBef>
              <a:spcAft>
                <a:spcPts val="0"/>
              </a:spcAft>
              <a:buSzPts val="1800"/>
              <a:buChar char="●"/>
            </a:pPr>
            <a:r>
              <a:rPr lang="en"/>
              <a:t>Python</a:t>
            </a:r>
            <a:endParaRPr/>
          </a:p>
          <a:p>
            <a:pPr indent="-342900" lvl="0" marL="457200" rtl="0" algn="l">
              <a:spcBef>
                <a:spcPts val="0"/>
              </a:spcBef>
              <a:spcAft>
                <a:spcPts val="0"/>
              </a:spcAft>
              <a:buSzPts val="1800"/>
              <a:buChar char="●"/>
            </a:pPr>
            <a:r>
              <a:rPr lang="en"/>
              <a:t>Ruby</a:t>
            </a:r>
            <a:endParaRPr/>
          </a:p>
          <a:p>
            <a:pPr indent="-342900" lvl="0" marL="457200" rtl="0" algn="l">
              <a:spcBef>
                <a:spcPts val="0"/>
              </a:spcBef>
              <a:spcAft>
                <a:spcPts val="0"/>
              </a:spcAft>
              <a:buSzPts val="1800"/>
              <a:buChar char="●"/>
            </a:pPr>
            <a:r>
              <a:rPr lang="en"/>
              <a:t>Databases</a:t>
            </a:r>
            <a:endParaRPr/>
          </a:p>
          <a:p>
            <a:pPr indent="-342900" lvl="0" marL="457200" rtl="0" algn="l">
              <a:spcBef>
                <a:spcPts val="0"/>
              </a:spcBef>
              <a:spcAft>
                <a:spcPts val="0"/>
              </a:spcAft>
              <a:buSzPts val="1800"/>
              <a:buChar char="●"/>
            </a:pPr>
            <a:r>
              <a:rPr lang="en"/>
              <a:t>Hosting</a:t>
            </a:r>
            <a:endParaRPr/>
          </a:p>
        </p:txBody>
      </p:sp>
      <p:sp>
        <p:nvSpPr>
          <p:cNvPr id="174" name="Google Shape;174;p29"/>
          <p:cNvSpPr txBox="1"/>
          <p:nvPr>
            <p:ph idx="4294967295" type="body"/>
          </p:nvPr>
        </p:nvSpPr>
        <p:spPr>
          <a:xfrm>
            <a:off x="3519125" y="956725"/>
            <a:ext cx="2209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Client-Side</a:t>
            </a:r>
            <a:endParaRPr b="1"/>
          </a:p>
          <a:p>
            <a:pPr indent="0" lvl="0" marL="0" rtl="0" algn="l">
              <a:spcBef>
                <a:spcPts val="1600"/>
              </a:spcBef>
              <a:spcAft>
                <a:spcPts val="0"/>
              </a:spcAft>
              <a:buNone/>
            </a:pPr>
            <a:r>
              <a:t/>
            </a:r>
            <a:endParaRPr b="1"/>
          </a:p>
          <a:p>
            <a:pPr indent="-342900" lvl="0" marL="457200" rtl="0" algn="l">
              <a:spcBef>
                <a:spcPts val="1600"/>
              </a:spcBef>
              <a:spcAft>
                <a:spcPts val="0"/>
              </a:spcAft>
              <a:buSzPts val="1800"/>
              <a:buChar char="●"/>
            </a:pPr>
            <a:r>
              <a:rPr lang="en"/>
              <a:t>HTML</a:t>
            </a:r>
            <a:endParaRPr/>
          </a:p>
          <a:p>
            <a:pPr indent="-342900" lvl="0" marL="457200" rtl="0" algn="l">
              <a:spcBef>
                <a:spcPts val="0"/>
              </a:spcBef>
              <a:spcAft>
                <a:spcPts val="0"/>
              </a:spcAft>
              <a:buSzPts val="1800"/>
              <a:buChar char="●"/>
            </a:pPr>
            <a:r>
              <a:rPr lang="en"/>
              <a:t>CSS</a:t>
            </a:r>
            <a:endParaRPr/>
          </a:p>
          <a:p>
            <a:pPr indent="-342900" lvl="0" marL="457200" rtl="0" algn="l">
              <a:spcBef>
                <a:spcPts val="0"/>
              </a:spcBef>
              <a:spcAft>
                <a:spcPts val="0"/>
              </a:spcAft>
              <a:buSzPts val="1800"/>
              <a:buChar char="●"/>
            </a:pPr>
            <a:r>
              <a:rPr lang="en"/>
              <a:t>Javascript</a:t>
            </a:r>
            <a:endParaRPr/>
          </a:p>
          <a:p>
            <a:pPr indent="-342900" lvl="0" marL="457200" rtl="0" algn="l">
              <a:spcBef>
                <a:spcPts val="0"/>
              </a:spcBef>
              <a:spcAft>
                <a:spcPts val="0"/>
              </a:spcAft>
              <a:buSzPts val="1800"/>
              <a:buChar char="●"/>
            </a:pPr>
            <a:r>
              <a:rPr lang="en"/>
              <a:t>WYSIWYG Editors</a:t>
            </a:r>
            <a:endParaRPr/>
          </a:p>
        </p:txBody>
      </p:sp>
      <p:pic>
        <p:nvPicPr>
          <p:cNvPr descr="henrietta.jpg" id="175" name="Google Shape;175;p29"/>
          <p:cNvPicPr preferRelativeResize="0"/>
          <p:nvPr/>
        </p:nvPicPr>
        <p:blipFill>
          <a:blip r:embed="rId7">
            <a:alphaModFix/>
          </a:blip>
          <a:stretch>
            <a:fillRect/>
          </a:stretch>
        </p:blipFill>
        <p:spPr>
          <a:xfrm>
            <a:off x="6528075" y="2516900"/>
            <a:ext cx="2500500" cy="833500"/>
          </a:xfrm>
          <a:prstGeom prst="rect">
            <a:avLst/>
          </a:prstGeom>
          <a:noFill/>
          <a:ln>
            <a:noFill/>
          </a:ln>
        </p:spPr>
      </p:pic>
      <p:sp>
        <p:nvSpPr>
          <p:cNvPr id="176" name="Google Shape;176;p29"/>
          <p:cNvSpPr txBox="1"/>
          <p:nvPr>
            <p:ph idx="4294967295" type="body"/>
          </p:nvPr>
        </p:nvSpPr>
        <p:spPr>
          <a:xfrm>
            <a:off x="6019650" y="1736800"/>
            <a:ext cx="3352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lang="en"/>
              <a:t>You</a:t>
            </a:r>
            <a:endParaRPr b="1" sz="1800"/>
          </a:p>
        </p:txBody>
      </p:sp>
      <p:sp>
        <p:nvSpPr>
          <p:cNvPr id="177" name="Google Shape;177;p29"/>
          <p:cNvSpPr/>
          <p:nvPr/>
        </p:nvSpPr>
        <p:spPr>
          <a:xfrm>
            <a:off x="2297686" y="2724554"/>
            <a:ext cx="724800" cy="418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9"/>
          <p:cNvSpPr/>
          <p:nvPr/>
        </p:nvSpPr>
        <p:spPr>
          <a:xfrm rot="-2846">
            <a:off x="5642018" y="2724548"/>
            <a:ext cx="724800" cy="418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 name="Shape 182"/>
        <p:cNvGrpSpPr/>
        <p:nvPr/>
      </p:nvGrpSpPr>
      <p:grpSpPr>
        <a:xfrm>
          <a:off x="0" y="0"/>
          <a:ext cx="0" cy="0"/>
          <a:chOff x="0" y="0"/>
          <a:chExt cx="0" cy="0"/>
        </a:xfrm>
      </p:grpSpPr>
      <p:sp>
        <p:nvSpPr>
          <p:cNvPr id="183" name="Google Shape;183;p30"/>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Internet: Act I</a:t>
            </a:r>
            <a:endParaRPr/>
          </a:p>
        </p:txBody>
      </p:sp>
      <p:sp>
        <p:nvSpPr>
          <p:cNvPr id="184" name="Google Shape;184;p30"/>
          <p:cNvSpPr txBox="1"/>
          <p:nvPr>
            <p:ph idx="4294967295" type="body"/>
          </p:nvPr>
        </p:nvSpPr>
        <p:spPr>
          <a:xfrm>
            <a:off x="1543800" y="4229025"/>
            <a:ext cx="7470000" cy="5727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400">
                <a:solidFill>
                  <a:srgbClr val="B7B7B7"/>
                </a:solidFill>
              </a:rPr>
              <a:t>Based on the heartwarming theatrical narrative by Laurie Allen:</a:t>
            </a:r>
            <a:endParaRPr sz="1400">
              <a:solidFill>
                <a:srgbClr val="B7B7B7"/>
              </a:solidFill>
            </a:endParaRPr>
          </a:p>
          <a:p>
            <a:pPr indent="0" lvl="0" marL="0" rtl="0" algn="ctr">
              <a:lnSpc>
                <a:spcPct val="100000"/>
              </a:lnSpc>
              <a:spcBef>
                <a:spcPts val="1600"/>
              </a:spcBef>
              <a:spcAft>
                <a:spcPts val="0"/>
              </a:spcAft>
              <a:buNone/>
            </a:pPr>
            <a:r>
              <a:rPr lang="en" sz="1400">
                <a:solidFill>
                  <a:srgbClr val="B7B7B7"/>
                </a:solidFill>
              </a:rPr>
              <a:t>https://github.com/dsfellows/dsfellows/blob/master/intro-to-internet/intro-to-internet-play.md</a:t>
            </a:r>
            <a:endParaRPr sz="1400">
              <a:solidFill>
                <a:srgbClr val="B7B7B7"/>
              </a:solidFill>
            </a:endParaRPr>
          </a:p>
          <a:p>
            <a:pPr indent="0" lvl="0" marL="0" rtl="0" algn="ctr">
              <a:spcBef>
                <a:spcPts val="1600"/>
              </a:spcBef>
              <a:spcAft>
                <a:spcPts val="1600"/>
              </a:spcAft>
              <a:buNone/>
            </a:pPr>
            <a:r>
              <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pic>
        <p:nvPicPr>
          <p:cNvPr id="189" name="Google Shape;189;p31"/>
          <p:cNvPicPr preferRelativeResize="0"/>
          <p:nvPr/>
        </p:nvPicPr>
        <p:blipFill>
          <a:blip r:embed="rId3">
            <a:alphaModFix/>
          </a:blip>
          <a:stretch>
            <a:fillRect/>
          </a:stretch>
        </p:blipFill>
        <p:spPr>
          <a:xfrm>
            <a:off x="152400" y="152400"/>
            <a:ext cx="3681950" cy="4838702"/>
          </a:xfrm>
          <a:prstGeom prst="rect">
            <a:avLst/>
          </a:prstGeom>
          <a:noFill/>
          <a:ln>
            <a:noFill/>
          </a:ln>
        </p:spPr>
      </p:pic>
      <p:sp>
        <p:nvSpPr>
          <p:cNvPr id="190" name="Google Shape;190;p31"/>
          <p:cNvSpPr/>
          <p:nvPr/>
        </p:nvSpPr>
        <p:spPr>
          <a:xfrm>
            <a:off x="2439950" y="152400"/>
            <a:ext cx="4548600" cy="2003100"/>
          </a:xfrm>
          <a:prstGeom prst="wedgeRoundRectCallout">
            <a:avLst>
              <a:gd fmla="val -20833" name="adj1"/>
              <a:gd fmla="val 62500" name="adj2"/>
              <a:gd fmla="val 0" name="adj3"/>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Hey Browser, show me </a:t>
            </a:r>
            <a:endParaRPr/>
          </a:p>
          <a:p>
            <a:pPr indent="0" lvl="0" marL="0" rtl="0" algn="l">
              <a:spcBef>
                <a:spcPts val="0"/>
              </a:spcBef>
              <a:spcAft>
                <a:spcPts val="0"/>
              </a:spcAft>
              <a:buNone/>
            </a:pPr>
            <a:r>
              <a:rPr lang="en" sz="1200" u="sng">
                <a:solidFill>
                  <a:srgbClr val="0366D6"/>
                </a:solidFill>
                <a:highlight>
                  <a:srgbClr val="FFFFFF"/>
                </a:highlight>
                <a:hlinkClick r:id="rId4"/>
              </a:rPr>
              <a:t>http://www.upenndigitalscholarship.org/internet/learning.html</a:t>
            </a:r>
            <a:endParaRPr/>
          </a:p>
        </p:txBody>
      </p:sp>
      <p:pic>
        <p:nvPicPr>
          <p:cNvPr id="191" name="Google Shape;191;p31"/>
          <p:cNvPicPr preferRelativeResize="0"/>
          <p:nvPr/>
        </p:nvPicPr>
        <p:blipFill>
          <a:blip r:embed="rId5">
            <a:alphaModFix/>
          </a:blip>
          <a:stretch>
            <a:fillRect/>
          </a:stretch>
        </p:blipFill>
        <p:spPr>
          <a:xfrm>
            <a:off x="5851946" y="2844950"/>
            <a:ext cx="3009353" cy="2003100"/>
          </a:xfrm>
          <a:prstGeom prst="rect">
            <a:avLst/>
          </a:prstGeom>
          <a:noFill/>
          <a:ln>
            <a:noFill/>
          </a:ln>
        </p:spPr>
      </p:pic>
      <p:sp>
        <p:nvSpPr>
          <p:cNvPr id="192" name="Google Shape;192;p31"/>
          <p:cNvSpPr/>
          <p:nvPr/>
        </p:nvSpPr>
        <p:spPr>
          <a:xfrm>
            <a:off x="7417775" y="2042550"/>
            <a:ext cx="1265100" cy="993900"/>
          </a:xfrm>
          <a:prstGeom prst="wedgeRoundRectCallout">
            <a:avLst>
              <a:gd fmla="val -20833" name="adj1"/>
              <a:gd fmla="val 62500" name="adj2"/>
              <a:gd fmla="val 0" name="adj3"/>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zzzzz…...</a:t>
            </a:r>
            <a:endParaRPr/>
          </a:p>
        </p:txBody>
      </p:sp>
      <p:sp>
        <p:nvSpPr>
          <p:cNvPr id="193" name="Google Shape;193;p31"/>
          <p:cNvSpPr txBox="1"/>
          <p:nvPr/>
        </p:nvSpPr>
        <p:spPr>
          <a:xfrm>
            <a:off x="241000" y="512100"/>
            <a:ext cx="828300" cy="436800"/>
          </a:xfrm>
          <a:prstGeom prst="rect">
            <a:avLst/>
          </a:prstGeom>
          <a:noFill/>
          <a:ln cap="flat" cmpd="sng" w="38100">
            <a:solidFill>
              <a:srgbClr val="FF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FFFFFF"/>
                </a:solidFill>
              </a:rPr>
              <a:t>Laurie</a:t>
            </a:r>
            <a:endParaRPr b="1">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7" name="Shape 197"/>
        <p:cNvGrpSpPr/>
        <p:nvPr/>
      </p:nvGrpSpPr>
      <p:grpSpPr>
        <a:xfrm>
          <a:off x="0" y="0"/>
          <a:ext cx="0" cy="0"/>
          <a:chOff x="0" y="0"/>
          <a:chExt cx="0" cy="0"/>
        </a:xfrm>
      </p:grpSpPr>
      <p:pic>
        <p:nvPicPr>
          <p:cNvPr id="198" name="Google Shape;198;p32"/>
          <p:cNvPicPr preferRelativeResize="0"/>
          <p:nvPr/>
        </p:nvPicPr>
        <p:blipFill>
          <a:blip r:embed="rId3">
            <a:alphaModFix/>
          </a:blip>
          <a:stretch>
            <a:fillRect/>
          </a:stretch>
        </p:blipFill>
        <p:spPr>
          <a:xfrm>
            <a:off x="5110125" y="2036987"/>
            <a:ext cx="3905875" cy="2603925"/>
          </a:xfrm>
          <a:prstGeom prst="rect">
            <a:avLst/>
          </a:prstGeom>
          <a:noFill/>
          <a:ln>
            <a:noFill/>
          </a:ln>
        </p:spPr>
      </p:pic>
      <p:sp>
        <p:nvSpPr>
          <p:cNvPr id="199" name="Google Shape;199;p32"/>
          <p:cNvSpPr/>
          <p:nvPr/>
        </p:nvSpPr>
        <p:spPr>
          <a:xfrm>
            <a:off x="6596950" y="683625"/>
            <a:ext cx="2251500" cy="1598100"/>
          </a:xfrm>
          <a:prstGeom prst="wedgeRoundRectCallout">
            <a:avLst>
              <a:gd fmla="val -20833" name="adj1"/>
              <a:gd fmla="val 62500" name="adj2"/>
              <a:gd fmla="val 0" name="adj3"/>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4292E"/>
                </a:solidFill>
                <a:highlight>
                  <a:srgbClr val="FFFFFF"/>
                </a:highlight>
              </a:rPr>
              <a:t>Sure thing! We seem to be all hooked up to the internet, so I don't see a problem.</a:t>
            </a:r>
            <a:endParaRPr/>
          </a:p>
        </p:txBody>
      </p:sp>
      <p:pic>
        <p:nvPicPr>
          <p:cNvPr id="200" name="Google Shape;200;p32"/>
          <p:cNvPicPr preferRelativeResize="0"/>
          <p:nvPr/>
        </p:nvPicPr>
        <p:blipFill>
          <a:blip r:embed="rId4">
            <a:alphaModFix/>
          </a:blip>
          <a:stretch>
            <a:fillRect/>
          </a:stretch>
        </p:blipFill>
        <p:spPr>
          <a:xfrm>
            <a:off x="114775" y="1997350"/>
            <a:ext cx="3838855" cy="2683200"/>
          </a:xfrm>
          <a:prstGeom prst="rect">
            <a:avLst/>
          </a:prstGeom>
          <a:noFill/>
          <a:ln>
            <a:noFill/>
          </a:ln>
        </p:spPr>
      </p:pic>
      <p:sp>
        <p:nvSpPr>
          <p:cNvPr id="201" name="Google Shape;201;p32"/>
          <p:cNvSpPr/>
          <p:nvPr/>
        </p:nvSpPr>
        <p:spPr>
          <a:xfrm>
            <a:off x="2296875" y="498825"/>
            <a:ext cx="2696100" cy="1782900"/>
          </a:xfrm>
          <a:prstGeom prst="wedgeRoundRectCallout">
            <a:avLst>
              <a:gd fmla="val -20833" name="adj1"/>
              <a:gd fmla="val 62500" name="adj2"/>
              <a:gd fmla="val 0" name="adj3"/>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4292E"/>
                </a:solidFill>
                <a:highlight>
                  <a:srgbClr val="FFFFFF"/>
                </a:highlight>
              </a:rPr>
              <a:t>Hey Computer. Can I get on the internet? We gotta show Laurie this webpage.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pic>
        <p:nvPicPr>
          <p:cNvPr id="206" name="Google Shape;206;p33"/>
          <p:cNvPicPr preferRelativeResize="0"/>
          <p:nvPr/>
        </p:nvPicPr>
        <p:blipFill>
          <a:blip r:embed="rId3">
            <a:alphaModFix/>
          </a:blip>
          <a:stretch>
            <a:fillRect/>
          </a:stretch>
        </p:blipFill>
        <p:spPr>
          <a:xfrm>
            <a:off x="1958288" y="829275"/>
            <a:ext cx="5227426" cy="3484950"/>
          </a:xfrm>
          <a:prstGeom prst="rect">
            <a:avLst/>
          </a:prstGeom>
          <a:noFill/>
          <a:ln>
            <a:noFill/>
          </a:ln>
        </p:spPr>
      </p:pic>
      <p:sp>
        <p:nvSpPr>
          <p:cNvPr id="207" name="Google Shape;207;p33"/>
          <p:cNvSpPr/>
          <p:nvPr/>
        </p:nvSpPr>
        <p:spPr>
          <a:xfrm>
            <a:off x="4864850" y="120500"/>
            <a:ext cx="1716900" cy="1129500"/>
          </a:xfrm>
          <a:prstGeom prst="wedgeRoundRectCallout">
            <a:avLst>
              <a:gd fmla="val -20833" name="adj1"/>
              <a:gd fmla="val 62500" name="adj2"/>
              <a:gd fmla="val 0" name="adj3"/>
            </a:avLst>
          </a:prstGeom>
          <a:solidFill>
            <a:schemeClr val="l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200">
                <a:solidFill>
                  <a:srgbClr val="24292E"/>
                </a:solidFill>
                <a:highlight>
                  <a:srgbClr val="FFFFFF"/>
                </a:highlight>
              </a:rPr>
              <a:t>To the DNS Office!</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